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Lst>
  <p:notesMasterIdLst>
    <p:notesMasterId r:id="rId20"/>
  </p:notesMasterIdLst>
  <p:sldIdLst>
    <p:sldId id="256" r:id="rId2"/>
    <p:sldId id="273" r:id="rId3"/>
    <p:sldId id="257" r:id="rId4"/>
    <p:sldId id="259" r:id="rId5"/>
    <p:sldId id="263" r:id="rId6"/>
    <p:sldId id="261" r:id="rId7"/>
    <p:sldId id="262" r:id="rId8"/>
    <p:sldId id="258" r:id="rId9"/>
    <p:sldId id="260" r:id="rId10"/>
    <p:sldId id="274" r:id="rId11"/>
    <p:sldId id="266" r:id="rId12"/>
    <p:sldId id="275" r:id="rId13"/>
    <p:sldId id="276" r:id="rId14"/>
    <p:sldId id="268" r:id="rId15"/>
    <p:sldId id="269" r:id="rId16"/>
    <p:sldId id="270" r:id="rId17"/>
    <p:sldId id="286"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6BB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3" autoAdjust="0"/>
    <p:restoredTop sz="88796"/>
  </p:normalViewPr>
  <p:slideViewPr>
    <p:cSldViewPr snapToGrid="0" snapToObjects="1">
      <p:cViewPr varScale="1">
        <p:scale>
          <a:sx n="90" d="100"/>
          <a:sy n="90" d="100"/>
        </p:scale>
        <p:origin x="11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EA337-2541-E446-8423-76AD302AAA15}" type="datetimeFigureOut">
              <a:rPr lang="en-US" smtClean="0"/>
              <a:t>4/18/22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69CC1-855B-D04C-BE5C-B405D61F2D1B}" type="slidenum">
              <a:rPr lang="en-US" smtClean="0"/>
              <a:t>‹#›</a:t>
            </a:fld>
            <a:endParaRPr lang="en-US"/>
          </a:p>
        </p:txBody>
      </p:sp>
    </p:spTree>
    <p:extLst>
      <p:ext uri="{BB962C8B-B14F-4D97-AF65-F5344CB8AC3E}">
        <p14:creationId xmlns:p14="http://schemas.microsoft.com/office/powerpoint/2010/main" val="72698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t>
            </a:r>
          </a:p>
        </p:txBody>
      </p:sp>
      <p:sp>
        <p:nvSpPr>
          <p:cNvPr id="4" name="Slide Number Placeholder 3"/>
          <p:cNvSpPr>
            <a:spLocks noGrp="1"/>
          </p:cNvSpPr>
          <p:nvPr>
            <p:ph type="sldNum" sz="quarter" idx="5"/>
          </p:nvPr>
        </p:nvSpPr>
        <p:spPr/>
        <p:txBody>
          <a:bodyPr/>
          <a:lstStyle/>
          <a:p>
            <a:fld id="{1DF69CC1-855B-D04C-BE5C-B405D61F2D1B}" type="slidenum">
              <a:rPr lang="en-US" smtClean="0"/>
              <a:t>1</a:t>
            </a:fld>
            <a:endParaRPr lang="en-US"/>
          </a:p>
        </p:txBody>
      </p:sp>
    </p:spTree>
    <p:extLst>
      <p:ext uri="{BB962C8B-B14F-4D97-AF65-F5344CB8AC3E}">
        <p14:creationId xmlns:p14="http://schemas.microsoft.com/office/powerpoint/2010/main" val="201313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This section of the lesson is for practicing the two basic kinds of comparison measurements: additive (“more than”) and multiplicative (“times as much as”). </a:t>
            </a:r>
          </a:p>
        </p:txBody>
      </p:sp>
      <p:sp>
        <p:nvSpPr>
          <p:cNvPr id="4" name="Slide Number Placeholder 3"/>
          <p:cNvSpPr>
            <a:spLocks noGrp="1"/>
          </p:cNvSpPr>
          <p:nvPr>
            <p:ph type="sldNum" sz="quarter" idx="5"/>
          </p:nvPr>
        </p:nvSpPr>
        <p:spPr/>
        <p:txBody>
          <a:bodyPr/>
          <a:lstStyle/>
          <a:p>
            <a:fld id="{1DF69CC1-855B-D04C-BE5C-B405D61F2D1B}" type="slidenum">
              <a:rPr lang="en-US" smtClean="0"/>
              <a:t>10</a:t>
            </a:fld>
            <a:endParaRPr lang="en-US"/>
          </a:p>
        </p:txBody>
      </p:sp>
    </p:spTree>
    <p:extLst>
      <p:ext uri="{BB962C8B-B14F-4D97-AF65-F5344CB8AC3E}">
        <p14:creationId xmlns:p14="http://schemas.microsoft.com/office/powerpoint/2010/main" val="309644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Give students time in pairs or groups to wrestle with how to answer these questions. “more than” should be easy, but ”times as much as” is much harder for some students.</a:t>
            </a:r>
          </a:p>
        </p:txBody>
      </p:sp>
      <p:sp>
        <p:nvSpPr>
          <p:cNvPr id="4" name="Slide Number Placeholder 3"/>
          <p:cNvSpPr>
            <a:spLocks noGrp="1"/>
          </p:cNvSpPr>
          <p:nvPr>
            <p:ph type="sldNum" sz="quarter" idx="5"/>
          </p:nvPr>
        </p:nvSpPr>
        <p:spPr/>
        <p:txBody>
          <a:bodyPr/>
          <a:lstStyle/>
          <a:p>
            <a:fld id="{1DF69CC1-855B-D04C-BE5C-B405D61F2D1B}" type="slidenum">
              <a:rPr lang="en-US" smtClean="0"/>
              <a:t>11</a:t>
            </a:fld>
            <a:endParaRPr lang="en-US"/>
          </a:p>
        </p:txBody>
      </p:sp>
    </p:spTree>
    <p:extLst>
      <p:ext uri="{BB962C8B-B14F-4D97-AF65-F5344CB8AC3E}">
        <p14:creationId xmlns:p14="http://schemas.microsoft.com/office/powerpoint/2010/main" val="225658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In this section of the lesson, students will apply both kinds of comparisons measurements (“more than” and “times as much as”) </a:t>
            </a:r>
            <a:r>
              <a:rPr lang="en-US"/>
              <a:t>to rea</a:t>
            </a:r>
            <a:endParaRPr lang="en-US" dirty="0"/>
          </a:p>
        </p:txBody>
      </p:sp>
      <p:sp>
        <p:nvSpPr>
          <p:cNvPr id="4" name="Slide Number Placeholder 3"/>
          <p:cNvSpPr>
            <a:spLocks noGrp="1"/>
          </p:cNvSpPr>
          <p:nvPr>
            <p:ph type="sldNum" sz="quarter" idx="5"/>
          </p:nvPr>
        </p:nvSpPr>
        <p:spPr/>
        <p:txBody>
          <a:bodyPr/>
          <a:lstStyle/>
          <a:p>
            <a:fld id="{1DF69CC1-855B-D04C-BE5C-B405D61F2D1B}" type="slidenum">
              <a:rPr lang="en-US" smtClean="0"/>
              <a:t>12</a:t>
            </a:fld>
            <a:endParaRPr lang="en-US"/>
          </a:p>
        </p:txBody>
      </p:sp>
    </p:spTree>
    <p:extLst>
      <p:ext uri="{BB962C8B-B14F-4D97-AF65-F5344CB8AC3E}">
        <p14:creationId xmlns:p14="http://schemas.microsoft.com/office/powerpoint/2010/main" val="3318356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Risks are 1.6%, .0045%. Note that the more than comparison is a percent, but the times as much comparison is not. After going over the answers to both, ask some students to share their responses to the discussion question at the bottom of each slide.</a:t>
            </a:r>
          </a:p>
        </p:txBody>
      </p:sp>
      <p:sp>
        <p:nvSpPr>
          <p:cNvPr id="4" name="Slide Number Placeholder 3"/>
          <p:cNvSpPr>
            <a:spLocks noGrp="1"/>
          </p:cNvSpPr>
          <p:nvPr>
            <p:ph type="sldNum" sz="quarter" idx="5"/>
          </p:nvPr>
        </p:nvSpPr>
        <p:spPr/>
        <p:txBody>
          <a:bodyPr/>
          <a:lstStyle/>
          <a:p>
            <a:fld id="{1DF69CC1-855B-D04C-BE5C-B405D61F2D1B}" type="slidenum">
              <a:rPr lang="en-US" smtClean="0"/>
              <a:t>13</a:t>
            </a:fld>
            <a:endParaRPr lang="en-US"/>
          </a:p>
        </p:txBody>
      </p:sp>
    </p:spTree>
    <p:extLst>
      <p:ext uri="{BB962C8B-B14F-4D97-AF65-F5344CB8AC3E}">
        <p14:creationId xmlns:p14="http://schemas.microsoft.com/office/powerpoint/2010/main" val="44551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Risks are 0.22%, 0.00021%. Note how the risk of Pfizer vaccine side effects is so small that the “more than” comparison is almost identical to the COVID-19 risk.</a:t>
            </a:r>
          </a:p>
        </p:txBody>
      </p:sp>
      <p:sp>
        <p:nvSpPr>
          <p:cNvPr id="4" name="Slide Number Placeholder 3"/>
          <p:cNvSpPr>
            <a:spLocks noGrp="1"/>
          </p:cNvSpPr>
          <p:nvPr>
            <p:ph type="sldNum" sz="quarter" idx="5"/>
          </p:nvPr>
        </p:nvSpPr>
        <p:spPr/>
        <p:txBody>
          <a:bodyPr/>
          <a:lstStyle/>
          <a:p>
            <a:fld id="{1DF69CC1-855B-D04C-BE5C-B405D61F2D1B}" type="slidenum">
              <a:rPr lang="en-US" smtClean="0"/>
              <a:t>14</a:t>
            </a:fld>
            <a:endParaRPr lang="en-US"/>
          </a:p>
        </p:txBody>
      </p:sp>
    </p:spTree>
    <p:extLst>
      <p:ext uri="{BB962C8B-B14F-4D97-AF65-F5344CB8AC3E}">
        <p14:creationId xmlns:p14="http://schemas.microsoft.com/office/powerpoint/2010/main" val="3725196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Risks are 2.3%, .46296%.</a:t>
            </a:r>
          </a:p>
        </p:txBody>
      </p:sp>
      <p:sp>
        <p:nvSpPr>
          <p:cNvPr id="4" name="Slide Number Placeholder 3"/>
          <p:cNvSpPr>
            <a:spLocks noGrp="1"/>
          </p:cNvSpPr>
          <p:nvPr>
            <p:ph type="sldNum" sz="quarter" idx="5"/>
          </p:nvPr>
        </p:nvSpPr>
        <p:spPr/>
        <p:txBody>
          <a:bodyPr/>
          <a:lstStyle/>
          <a:p>
            <a:fld id="{1DF69CC1-855B-D04C-BE5C-B405D61F2D1B}" type="slidenum">
              <a:rPr lang="en-US" smtClean="0"/>
              <a:t>15</a:t>
            </a:fld>
            <a:endParaRPr lang="en-US"/>
          </a:p>
        </p:txBody>
      </p:sp>
    </p:spTree>
    <p:extLst>
      <p:ext uri="{BB962C8B-B14F-4D97-AF65-F5344CB8AC3E}">
        <p14:creationId xmlns:p14="http://schemas.microsoft.com/office/powerpoint/2010/main" val="3680758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Give students time to work in pairs or groups to find the data to answer all 3 questions.</a:t>
            </a:r>
          </a:p>
        </p:txBody>
      </p:sp>
      <p:sp>
        <p:nvSpPr>
          <p:cNvPr id="4" name="Slide Number Placeholder 3"/>
          <p:cNvSpPr>
            <a:spLocks noGrp="1"/>
          </p:cNvSpPr>
          <p:nvPr>
            <p:ph type="sldNum" sz="quarter" idx="5"/>
          </p:nvPr>
        </p:nvSpPr>
        <p:spPr/>
        <p:txBody>
          <a:bodyPr/>
          <a:lstStyle/>
          <a:p>
            <a:fld id="{1DF69CC1-855B-D04C-BE5C-B405D61F2D1B}" type="slidenum">
              <a:rPr lang="en-US" smtClean="0"/>
              <a:t>16</a:t>
            </a:fld>
            <a:endParaRPr lang="en-US"/>
          </a:p>
        </p:txBody>
      </p:sp>
    </p:spTree>
    <p:extLst>
      <p:ext uri="{BB962C8B-B14F-4D97-AF65-F5344CB8AC3E}">
        <p14:creationId xmlns:p14="http://schemas.microsoft.com/office/powerpoint/2010/main" val="4216805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If you feel comfortable having a real-world discussion about COVID-19 in your class, then this slide and others in the high school lesson plans have many potential discussion topics. This can be used as a lesson extension.</a:t>
            </a:r>
          </a:p>
        </p:txBody>
      </p:sp>
      <p:sp>
        <p:nvSpPr>
          <p:cNvPr id="4" name="Slide Number Placeholder 3"/>
          <p:cNvSpPr>
            <a:spLocks noGrp="1"/>
          </p:cNvSpPr>
          <p:nvPr>
            <p:ph type="sldNum" sz="quarter" idx="5"/>
          </p:nvPr>
        </p:nvSpPr>
        <p:spPr/>
        <p:txBody>
          <a:bodyPr/>
          <a:lstStyle/>
          <a:p>
            <a:fld id="{1DF69CC1-855B-D04C-BE5C-B405D61F2D1B}" type="slidenum">
              <a:rPr lang="en-US" smtClean="0"/>
              <a:t>17</a:t>
            </a:fld>
            <a:endParaRPr lang="en-US"/>
          </a:p>
        </p:txBody>
      </p:sp>
    </p:spTree>
    <p:extLst>
      <p:ext uri="{BB962C8B-B14F-4D97-AF65-F5344CB8AC3E}">
        <p14:creationId xmlns:p14="http://schemas.microsoft.com/office/powerpoint/2010/main" val="2770806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a:t>
            </a:r>
            <a:r>
              <a:rPr lang="en-US"/>
              <a:t>: Leave </a:t>
            </a:r>
            <a:r>
              <a:rPr lang="en-US" dirty="0"/>
              <a:t>the slide up for students to reflect and then share.</a:t>
            </a:r>
          </a:p>
        </p:txBody>
      </p:sp>
      <p:sp>
        <p:nvSpPr>
          <p:cNvPr id="4" name="Slide Number Placeholder 3"/>
          <p:cNvSpPr>
            <a:spLocks noGrp="1"/>
          </p:cNvSpPr>
          <p:nvPr>
            <p:ph type="sldNum" sz="quarter" idx="5"/>
          </p:nvPr>
        </p:nvSpPr>
        <p:spPr/>
        <p:txBody>
          <a:bodyPr/>
          <a:lstStyle/>
          <a:p>
            <a:fld id="{1DF69CC1-855B-D04C-BE5C-B405D61F2D1B}" type="slidenum">
              <a:rPr lang="en-US" smtClean="0"/>
              <a:t>18</a:t>
            </a:fld>
            <a:endParaRPr lang="en-US"/>
          </a:p>
        </p:txBody>
      </p:sp>
    </p:spTree>
    <p:extLst>
      <p:ext uri="{BB962C8B-B14F-4D97-AF65-F5344CB8AC3E}">
        <p14:creationId xmlns:p14="http://schemas.microsoft.com/office/powerpoint/2010/main" val="67162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implemented this lesson, we introduced it by talking to students about how COVID-19 has impacted their lives. We also kept in mind that some of the students in the class might have lost loved ones due to COVID-19 and offered an alternative assignment for those who were not comfortable discussing COVID-19. We considered multiple methods of implementation based on the teachers’ comfort in managing potentially controversial discussions. For example, students can discuss the questions in groups, but the teacher must keep in mind the potential for disagreement. An alternative is that students can work individually and then turn in their work to the teacher. The teacher can then display thoughtful and respectful responses for group discussion to promote classroom norms in discussing difficult topics.</a:t>
            </a:r>
          </a:p>
        </p:txBody>
      </p:sp>
      <p:sp>
        <p:nvSpPr>
          <p:cNvPr id="4" name="Slide Number Placeholder 3"/>
          <p:cNvSpPr>
            <a:spLocks noGrp="1"/>
          </p:cNvSpPr>
          <p:nvPr>
            <p:ph type="sldNum" sz="quarter" idx="5"/>
          </p:nvPr>
        </p:nvSpPr>
        <p:spPr/>
        <p:txBody>
          <a:bodyPr/>
          <a:lstStyle/>
          <a:p>
            <a:fld id="{1DF69CC1-855B-D04C-BE5C-B405D61F2D1B}" type="slidenum">
              <a:rPr lang="en-US" smtClean="0"/>
              <a:t>2</a:t>
            </a:fld>
            <a:endParaRPr lang="en-US"/>
          </a:p>
        </p:txBody>
      </p:sp>
    </p:spTree>
    <p:extLst>
      <p:ext uri="{BB962C8B-B14F-4D97-AF65-F5344CB8AC3E}">
        <p14:creationId xmlns:p14="http://schemas.microsoft.com/office/powerpoint/2010/main" val="198362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Introduce the lesson.</a:t>
            </a:r>
          </a:p>
        </p:txBody>
      </p:sp>
      <p:sp>
        <p:nvSpPr>
          <p:cNvPr id="4" name="Slide Number Placeholder 3"/>
          <p:cNvSpPr>
            <a:spLocks noGrp="1"/>
          </p:cNvSpPr>
          <p:nvPr>
            <p:ph type="sldNum" sz="quarter" idx="5"/>
          </p:nvPr>
        </p:nvSpPr>
        <p:spPr/>
        <p:txBody>
          <a:bodyPr/>
          <a:lstStyle/>
          <a:p>
            <a:fld id="{1DF69CC1-855B-D04C-BE5C-B405D61F2D1B}" type="slidenum">
              <a:rPr lang="en-US" smtClean="0"/>
              <a:t>3</a:t>
            </a:fld>
            <a:endParaRPr lang="en-US"/>
          </a:p>
        </p:txBody>
      </p:sp>
    </p:spTree>
    <p:extLst>
      <p:ext uri="{BB962C8B-B14F-4D97-AF65-F5344CB8AC3E}">
        <p14:creationId xmlns:p14="http://schemas.microsoft.com/office/powerpoint/2010/main" val="230215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If you used the elementary lesson as a warmup, skip this slide. Slides 4-7 are meant to be used before the students get on the RR Tool website, so they aren’t distracted.</a:t>
            </a:r>
          </a:p>
        </p:txBody>
      </p:sp>
      <p:sp>
        <p:nvSpPr>
          <p:cNvPr id="4" name="Slide Number Placeholder 3"/>
          <p:cNvSpPr>
            <a:spLocks noGrp="1"/>
          </p:cNvSpPr>
          <p:nvPr>
            <p:ph type="sldNum" sz="quarter" idx="5"/>
          </p:nvPr>
        </p:nvSpPr>
        <p:spPr/>
        <p:txBody>
          <a:bodyPr/>
          <a:lstStyle/>
          <a:p>
            <a:fld id="{1DF69CC1-855B-D04C-BE5C-B405D61F2D1B}" type="slidenum">
              <a:rPr lang="en-US" smtClean="0"/>
              <a:t>4</a:t>
            </a:fld>
            <a:endParaRPr lang="en-US"/>
          </a:p>
        </p:txBody>
      </p:sp>
    </p:spTree>
    <p:extLst>
      <p:ext uri="{BB962C8B-B14F-4D97-AF65-F5344CB8AC3E}">
        <p14:creationId xmlns:p14="http://schemas.microsoft.com/office/powerpoint/2010/main" val="406000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Ask students to share their initial beliefs about percentages.</a:t>
            </a:r>
          </a:p>
        </p:txBody>
      </p:sp>
      <p:sp>
        <p:nvSpPr>
          <p:cNvPr id="4" name="Slide Number Placeholder 3"/>
          <p:cNvSpPr>
            <a:spLocks noGrp="1"/>
          </p:cNvSpPr>
          <p:nvPr>
            <p:ph type="sldNum" sz="quarter" idx="5"/>
          </p:nvPr>
        </p:nvSpPr>
        <p:spPr/>
        <p:txBody>
          <a:bodyPr/>
          <a:lstStyle/>
          <a:p>
            <a:fld id="{1DF69CC1-855B-D04C-BE5C-B405D61F2D1B}" type="slidenum">
              <a:rPr lang="en-US" smtClean="0"/>
              <a:t>5</a:t>
            </a:fld>
            <a:endParaRPr lang="en-US"/>
          </a:p>
        </p:txBody>
      </p:sp>
    </p:spTree>
    <p:extLst>
      <p:ext uri="{BB962C8B-B14F-4D97-AF65-F5344CB8AC3E}">
        <p14:creationId xmlns:p14="http://schemas.microsoft.com/office/powerpoint/2010/main" val="411907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After students discuss 1), make sure to emphasize probability not just as a “part out of whole” but a LONG-TERM pattern of how many times something does happen vs doesn’t happen (also called relative frequency).</a:t>
            </a:r>
          </a:p>
        </p:txBody>
      </p:sp>
      <p:sp>
        <p:nvSpPr>
          <p:cNvPr id="4" name="Slide Number Placeholder 3"/>
          <p:cNvSpPr>
            <a:spLocks noGrp="1"/>
          </p:cNvSpPr>
          <p:nvPr>
            <p:ph type="sldNum" sz="quarter" idx="5"/>
          </p:nvPr>
        </p:nvSpPr>
        <p:spPr/>
        <p:txBody>
          <a:bodyPr/>
          <a:lstStyle/>
          <a:p>
            <a:fld id="{1DF69CC1-855B-D04C-BE5C-B405D61F2D1B}" type="slidenum">
              <a:rPr lang="en-US" smtClean="0"/>
              <a:t>6</a:t>
            </a:fld>
            <a:endParaRPr lang="en-US"/>
          </a:p>
        </p:txBody>
      </p:sp>
    </p:spTree>
    <p:extLst>
      <p:ext uri="{BB962C8B-B14F-4D97-AF65-F5344CB8AC3E}">
        <p14:creationId xmlns:p14="http://schemas.microsoft.com/office/powerpoint/2010/main" val="55303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If some students are confused by this, offer the analogy of flipping a coin. If you flip a coin twice will you DEFINITELY get exactly one head and one tail, every time? Clearly not. But over time if you keep flipping lots of times, you will end up with about 50% heads and 50% tails. And *in general*, the more you flip the more it will steadily stay by 50%. [”In general” because the percentages *can* keep veering away from 50% for a little before coming back towards it].</a:t>
            </a:r>
          </a:p>
        </p:txBody>
      </p:sp>
      <p:sp>
        <p:nvSpPr>
          <p:cNvPr id="4" name="Slide Number Placeholder 3"/>
          <p:cNvSpPr>
            <a:spLocks noGrp="1"/>
          </p:cNvSpPr>
          <p:nvPr>
            <p:ph type="sldNum" sz="quarter" idx="5"/>
          </p:nvPr>
        </p:nvSpPr>
        <p:spPr/>
        <p:txBody>
          <a:bodyPr/>
          <a:lstStyle/>
          <a:p>
            <a:fld id="{1DF69CC1-855B-D04C-BE5C-B405D61F2D1B}" type="slidenum">
              <a:rPr lang="en-US" smtClean="0"/>
              <a:t>7</a:t>
            </a:fld>
            <a:endParaRPr lang="en-US"/>
          </a:p>
        </p:txBody>
      </p:sp>
    </p:spTree>
    <p:extLst>
      <p:ext uri="{BB962C8B-B14F-4D97-AF65-F5344CB8AC3E}">
        <p14:creationId xmlns:p14="http://schemas.microsoft.com/office/powerpoint/2010/main" val="297386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The website URL does not appear until after 1 click. This is so you have the option of demonstrating the RR Tool first, before they are distracted by using it themselves.</a:t>
            </a:r>
          </a:p>
        </p:txBody>
      </p:sp>
      <p:sp>
        <p:nvSpPr>
          <p:cNvPr id="4" name="Slide Number Placeholder 3"/>
          <p:cNvSpPr>
            <a:spLocks noGrp="1"/>
          </p:cNvSpPr>
          <p:nvPr>
            <p:ph type="sldNum" sz="quarter" idx="5"/>
          </p:nvPr>
        </p:nvSpPr>
        <p:spPr/>
        <p:txBody>
          <a:bodyPr/>
          <a:lstStyle/>
          <a:p>
            <a:fld id="{1DF69CC1-855B-D04C-BE5C-B405D61F2D1B}" type="slidenum">
              <a:rPr lang="en-US" smtClean="0"/>
              <a:t>8</a:t>
            </a:fld>
            <a:endParaRPr lang="en-US"/>
          </a:p>
        </p:txBody>
      </p:sp>
    </p:spTree>
    <p:extLst>
      <p:ext uri="{BB962C8B-B14F-4D97-AF65-F5344CB8AC3E}">
        <p14:creationId xmlns:p14="http://schemas.microsoft.com/office/powerpoint/2010/main" val="352730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NOTES: Give students time to work in pairs or groups to find the data to answer both questions.</a:t>
            </a:r>
          </a:p>
        </p:txBody>
      </p:sp>
      <p:sp>
        <p:nvSpPr>
          <p:cNvPr id="4" name="Slide Number Placeholder 3"/>
          <p:cNvSpPr>
            <a:spLocks noGrp="1"/>
          </p:cNvSpPr>
          <p:nvPr>
            <p:ph type="sldNum" sz="quarter" idx="5"/>
          </p:nvPr>
        </p:nvSpPr>
        <p:spPr/>
        <p:txBody>
          <a:bodyPr/>
          <a:lstStyle/>
          <a:p>
            <a:fld id="{1DF69CC1-855B-D04C-BE5C-B405D61F2D1B}" type="slidenum">
              <a:rPr lang="en-US" smtClean="0"/>
              <a:t>9</a:t>
            </a:fld>
            <a:endParaRPr lang="en-US"/>
          </a:p>
        </p:txBody>
      </p:sp>
    </p:spTree>
    <p:extLst>
      <p:ext uri="{BB962C8B-B14F-4D97-AF65-F5344CB8AC3E}">
        <p14:creationId xmlns:p14="http://schemas.microsoft.com/office/powerpoint/2010/main" val="387515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4/18/22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424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381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4/18/22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299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244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4/18/22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365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4/18/22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789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4/18/22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85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70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4/18/22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493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363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4/18/22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414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4/18/22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61248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CBC06-7D0C-F646-B100-AAEF5C438D5B}"/>
              </a:ext>
            </a:extLst>
          </p:cNvPr>
          <p:cNvSpPr>
            <a:spLocks noGrp="1"/>
          </p:cNvSpPr>
          <p:nvPr>
            <p:ph type="ctrTitle"/>
          </p:nvPr>
        </p:nvSpPr>
        <p:spPr>
          <a:xfrm>
            <a:off x="2786587" y="1682746"/>
            <a:ext cx="7028997" cy="2088174"/>
          </a:xfrm>
        </p:spPr>
        <p:txBody>
          <a:bodyPr>
            <a:noAutofit/>
          </a:bodyPr>
          <a:lstStyle/>
          <a:p>
            <a:pPr algn="l"/>
            <a:r>
              <a:rPr lang="en-US" sz="8000" b="1" dirty="0">
                <a:latin typeface="+mn-lt"/>
              </a:rPr>
              <a:t>What’s The 	Risk?</a:t>
            </a:r>
          </a:p>
        </p:txBody>
      </p:sp>
      <p:sp>
        <p:nvSpPr>
          <p:cNvPr id="3" name="Subtitle 2">
            <a:extLst>
              <a:ext uri="{FF2B5EF4-FFF2-40B4-BE49-F238E27FC236}">
                <a16:creationId xmlns:a16="http://schemas.microsoft.com/office/drawing/2014/main" id="{57D93ED3-8F03-E240-97A7-DF29F655D87A}"/>
              </a:ext>
            </a:extLst>
          </p:cNvPr>
          <p:cNvSpPr>
            <a:spLocks noGrp="1"/>
          </p:cNvSpPr>
          <p:nvPr>
            <p:ph type="subTitle" idx="1"/>
          </p:nvPr>
        </p:nvSpPr>
        <p:spPr>
          <a:xfrm>
            <a:off x="4876566" y="3761939"/>
            <a:ext cx="6182056" cy="1698012"/>
          </a:xfrm>
        </p:spPr>
        <p:txBody>
          <a:bodyPr>
            <a:normAutofit/>
          </a:bodyPr>
          <a:lstStyle/>
          <a:p>
            <a:pPr algn="l"/>
            <a:r>
              <a:rPr lang="en-US" sz="3600" b="1" dirty="0"/>
              <a:t>A Probability &amp; </a:t>
            </a:r>
            <a:br>
              <a:rPr lang="en-US" sz="3600" b="1" dirty="0"/>
            </a:br>
            <a:r>
              <a:rPr lang="en-US" sz="3600" b="1" dirty="0"/>
              <a:t>       Relative Size</a:t>
            </a:r>
            <a:br>
              <a:rPr lang="en-US" sz="3600" b="1" dirty="0"/>
            </a:br>
            <a:r>
              <a:rPr lang="en-US" sz="3600" b="1" dirty="0"/>
              <a:t>            Activity</a:t>
            </a:r>
          </a:p>
        </p:txBody>
      </p:sp>
    </p:spTree>
    <p:extLst>
      <p:ext uri="{BB962C8B-B14F-4D97-AF65-F5344CB8AC3E}">
        <p14:creationId xmlns:p14="http://schemas.microsoft.com/office/powerpoint/2010/main" val="210972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Title 1">
            <a:extLst>
              <a:ext uri="{FF2B5EF4-FFF2-40B4-BE49-F238E27FC236}">
                <a16:creationId xmlns:a16="http://schemas.microsoft.com/office/drawing/2014/main" id="{D951EE92-9759-C34C-B7E4-78F9CA90A51C}"/>
              </a:ext>
            </a:extLst>
          </p:cNvPr>
          <p:cNvSpPr txBox="1">
            <a:spLocks/>
          </p:cNvSpPr>
          <p:nvPr/>
        </p:nvSpPr>
        <p:spPr>
          <a:xfrm>
            <a:off x="2079625" y="363730"/>
            <a:ext cx="10155237" cy="4649594"/>
          </a:xfrm>
          <a:prstGeom prst="rect">
            <a:avLst/>
          </a:prstGeom>
        </p:spPr>
        <p:txBody>
          <a:bodyPr vert="horz" lIns="228600" tIns="228600" rIns="228600" bIns="228600" rtlCol="0" anchor="b">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pPr algn="l"/>
            <a:r>
              <a:rPr lang="en-US" sz="4400" b="1" dirty="0">
                <a:solidFill>
                  <a:schemeClr val="tx1"/>
                </a:solidFill>
              </a:rPr>
              <a:t>Now let’s get more specific!</a:t>
            </a:r>
            <a:br>
              <a:rPr lang="en-US" sz="4400" b="1" dirty="0">
                <a:solidFill>
                  <a:schemeClr val="tx1"/>
                </a:solidFill>
              </a:rPr>
            </a:br>
            <a:br>
              <a:rPr lang="en-US" sz="4400" b="1" dirty="0">
                <a:solidFill>
                  <a:schemeClr val="tx1"/>
                </a:solidFill>
              </a:rPr>
            </a:br>
            <a:r>
              <a:rPr lang="en-US" sz="4400" b="1" dirty="0">
                <a:solidFill>
                  <a:schemeClr val="tx1"/>
                </a:solidFill>
              </a:rPr>
              <a:t>Let’s not just say one activity</a:t>
            </a:r>
            <a:br>
              <a:rPr lang="en-US" sz="4400" b="1" dirty="0">
                <a:solidFill>
                  <a:schemeClr val="tx1"/>
                </a:solidFill>
              </a:rPr>
            </a:br>
            <a:r>
              <a:rPr lang="en-US" sz="4400" b="1" dirty="0">
                <a:solidFill>
                  <a:schemeClr val="tx1"/>
                </a:solidFill>
              </a:rPr>
              <a:t>is riskier than another.</a:t>
            </a:r>
            <a:br>
              <a:rPr lang="en-US" sz="4400" b="1" dirty="0">
                <a:solidFill>
                  <a:schemeClr val="tx1"/>
                </a:solidFill>
              </a:rPr>
            </a:br>
            <a:br>
              <a:rPr lang="en-US" sz="4400" b="1" dirty="0">
                <a:solidFill>
                  <a:schemeClr val="tx1"/>
                </a:solidFill>
              </a:rPr>
            </a:br>
            <a:r>
              <a:rPr lang="en-US" sz="4400" b="1" dirty="0">
                <a:solidFill>
                  <a:schemeClr val="tx1"/>
                </a:solidFill>
              </a:rPr>
              <a:t>Let’s compare different activities by </a:t>
            </a:r>
            <a:r>
              <a:rPr lang="en-US" sz="4400" b="1" u="sng" dirty="0">
                <a:solidFill>
                  <a:schemeClr val="tx1"/>
                </a:solidFill>
              </a:rPr>
              <a:t>measuring</a:t>
            </a:r>
            <a:r>
              <a:rPr lang="en-US" sz="4400" b="1" dirty="0">
                <a:solidFill>
                  <a:schemeClr val="tx1"/>
                </a:solidFill>
              </a:rPr>
              <a:t>.</a:t>
            </a:r>
            <a:endParaRPr lang="en-US" sz="4800" b="1" dirty="0">
              <a:solidFill>
                <a:schemeClr val="tx1"/>
              </a:solidFill>
            </a:endParaRPr>
          </a:p>
        </p:txBody>
      </p:sp>
    </p:spTree>
    <p:extLst>
      <p:ext uri="{BB962C8B-B14F-4D97-AF65-F5344CB8AC3E}">
        <p14:creationId xmlns:p14="http://schemas.microsoft.com/office/powerpoint/2010/main" val="173802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Title 1">
            <a:extLst>
              <a:ext uri="{FF2B5EF4-FFF2-40B4-BE49-F238E27FC236}">
                <a16:creationId xmlns:a16="http://schemas.microsoft.com/office/drawing/2014/main" id="{E2578AD0-00B5-E24D-A864-14891E985582}"/>
              </a:ext>
            </a:extLst>
          </p:cNvPr>
          <p:cNvSpPr>
            <a:spLocks noGrp="1"/>
          </p:cNvSpPr>
          <p:nvPr>
            <p:ph type="title"/>
          </p:nvPr>
        </p:nvSpPr>
        <p:spPr>
          <a:xfrm>
            <a:off x="-137882" y="-26193"/>
            <a:ext cx="11682412" cy="6691312"/>
          </a:xfrm>
        </p:spPr>
        <p:txBody>
          <a:bodyPr anchor="b">
            <a:normAutofit/>
          </a:bodyPr>
          <a:lstStyle/>
          <a:p>
            <a:pPr algn="l"/>
            <a:r>
              <a:rPr lang="en-US" sz="4400" b="1" dirty="0">
                <a:solidFill>
                  <a:schemeClr val="tx1"/>
                </a:solidFill>
              </a:rPr>
              <a:t>Practice two kinds of comparison measurements.</a:t>
            </a:r>
            <a:br>
              <a:rPr lang="en-US" sz="4400" b="1" dirty="0">
                <a:solidFill>
                  <a:schemeClr val="tx1"/>
                </a:solidFill>
              </a:rPr>
            </a:br>
            <a:r>
              <a:rPr lang="en-US" sz="4400" b="1" dirty="0">
                <a:solidFill>
                  <a:schemeClr val="tx1"/>
                </a:solidFill>
              </a:rPr>
              <a:t>Use a calculator! Round to 3 decimal places.</a:t>
            </a:r>
            <a:br>
              <a:rPr lang="en-US" sz="4400" b="1" dirty="0">
                <a:solidFill>
                  <a:schemeClr val="tx1"/>
                </a:solidFill>
              </a:rPr>
            </a:br>
            <a:br>
              <a:rPr lang="en-US" sz="4400" b="1" dirty="0">
                <a:solidFill>
                  <a:schemeClr val="tx1"/>
                </a:solidFill>
              </a:rPr>
            </a:br>
            <a:r>
              <a:rPr lang="en-US" sz="4400" b="1" dirty="0">
                <a:solidFill>
                  <a:schemeClr val="tx1"/>
                </a:solidFill>
              </a:rPr>
              <a:t>6% is _____ </a:t>
            </a:r>
            <a:r>
              <a:rPr lang="en-US" sz="4400" b="1" i="1" dirty="0">
                <a:solidFill>
                  <a:srgbClr val="FF0000"/>
                </a:solidFill>
              </a:rPr>
              <a:t>more than </a:t>
            </a:r>
            <a:r>
              <a:rPr lang="en-US" sz="4400" b="1" dirty="0">
                <a:solidFill>
                  <a:schemeClr val="tx1"/>
                </a:solidFill>
              </a:rPr>
              <a:t>2%.</a:t>
            </a:r>
            <a:br>
              <a:rPr lang="en-US" sz="4400" b="1" dirty="0">
                <a:solidFill>
                  <a:schemeClr val="tx1"/>
                </a:solidFill>
              </a:rPr>
            </a:br>
            <a:br>
              <a:rPr lang="en-US" sz="4400" b="1" dirty="0">
                <a:solidFill>
                  <a:schemeClr val="tx1"/>
                </a:solidFill>
              </a:rPr>
            </a:br>
            <a:r>
              <a:rPr lang="en-US" sz="4400" b="1" dirty="0">
                <a:solidFill>
                  <a:schemeClr val="tx1"/>
                </a:solidFill>
              </a:rPr>
              <a:t>6% is _____ </a:t>
            </a:r>
            <a:r>
              <a:rPr lang="en-US" sz="4400" b="1" i="1" dirty="0">
                <a:solidFill>
                  <a:srgbClr val="0070C0"/>
                </a:solidFill>
              </a:rPr>
              <a:t>times as much as</a:t>
            </a:r>
            <a:r>
              <a:rPr lang="en-US" sz="4400" b="1" dirty="0">
                <a:solidFill>
                  <a:schemeClr val="tx1"/>
                </a:solidFill>
              </a:rPr>
              <a:t> 2%.</a:t>
            </a:r>
            <a:br>
              <a:rPr lang="en-US" sz="4400" b="1" dirty="0">
                <a:solidFill>
                  <a:schemeClr val="tx1"/>
                </a:solidFill>
              </a:rPr>
            </a:br>
            <a:br>
              <a:rPr lang="en-US" sz="4400" b="1" dirty="0">
                <a:solidFill>
                  <a:schemeClr val="tx1"/>
                </a:solidFill>
              </a:rPr>
            </a:br>
            <a:r>
              <a:rPr lang="en-US" sz="4400" b="1" dirty="0">
                <a:solidFill>
                  <a:schemeClr val="tx1"/>
                </a:solidFill>
              </a:rPr>
              <a:t>9% is ______ </a:t>
            </a:r>
            <a:r>
              <a:rPr lang="en-US" sz="4400" b="1" i="1" dirty="0">
                <a:solidFill>
                  <a:srgbClr val="FF0000"/>
                </a:solidFill>
              </a:rPr>
              <a:t>more than </a:t>
            </a:r>
            <a:r>
              <a:rPr lang="en-US" sz="4400" b="1" dirty="0">
                <a:solidFill>
                  <a:schemeClr val="tx1"/>
                </a:solidFill>
              </a:rPr>
              <a:t>1.75%.</a:t>
            </a:r>
            <a:br>
              <a:rPr lang="en-US" sz="4400" b="1" dirty="0">
                <a:solidFill>
                  <a:schemeClr val="tx1"/>
                </a:solidFill>
              </a:rPr>
            </a:br>
            <a:br>
              <a:rPr lang="en-US" sz="4400" b="1" dirty="0">
                <a:solidFill>
                  <a:schemeClr val="tx1"/>
                </a:solidFill>
              </a:rPr>
            </a:br>
            <a:r>
              <a:rPr lang="en-US" sz="4400" b="1" dirty="0">
                <a:solidFill>
                  <a:schemeClr val="tx1"/>
                </a:solidFill>
              </a:rPr>
              <a:t>9% is _____ </a:t>
            </a:r>
            <a:r>
              <a:rPr lang="en-US" sz="4400" b="1" i="1" dirty="0">
                <a:solidFill>
                  <a:srgbClr val="0070C0"/>
                </a:solidFill>
              </a:rPr>
              <a:t>times as much as</a:t>
            </a:r>
            <a:r>
              <a:rPr lang="en-US" sz="4400" b="1" dirty="0">
                <a:solidFill>
                  <a:schemeClr val="tx1"/>
                </a:solidFill>
              </a:rPr>
              <a:t> 1.75%.</a:t>
            </a:r>
          </a:p>
        </p:txBody>
      </p:sp>
      <p:sp>
        <p:nvSpPr>
          <p:cNvPr id="33" name="TextBox 32">
            <a:extLst>
              <a:ext uri="{FF2B5EF4-FFF2-40B4-BE49-F238E27FC236}">
                <a16:creationId xmlns:a16="http://schemas.microsoft.com/office/drawing/2014/main" id="{3DE3C094-5422-DC4E-A455-E2FD19841F77}"/>
              </a:ext>
            </a:extLst>
          </p:cNvPr>
          <p:cNvSpPr txBox="1"/>
          <p:nvPr/>
        </p:nvSpPr>
        <p:spPr>
          <a:xfrm>
            <a:off x="1543246" y="2314291"/>
            <a:ext cx="929883" cy="646331"/>
          </a:xfrm>
          <a:prstGeom prst="rect">
            <a:avLst/>
          </a:prstGeom>
          <a:noFill/>
        </p:spPr>
        <p:txBody>
          <a:bodyPr wrap="square" rtlCol="0">
            <a:spAutoFit/>
          </a:bodyPr>
          <a:lstStyle/>
          <a:p>
            <a:pPr algn="ctr"/>
            <a:r>
              <a:rPr lang="en-US" sz="3600" dirty="0">
                <a:solidFill>
                  <a:schemeClr val="accent1"/>
                </a:solidFill>
              </a:rPr>
              <a:t>4%</a:t>
            </a:r>
          </a:p>
        </p:txBody>
      </p:sp>
      <p:sp>
        <p:nvSpPr>
          <p:cNvPr id="34" name="TextBox 33">
            <a:extLst>
              <a:ext uri="{FF2B5EF4-FFF2-40B4-BE49-F238E27FC236}">
                <a16:creationId xmlns:a16="http://schemas.microsoft.com/office/drawing/2014/main" id="{7C5F310E-3718-524E-AAEA-7FE835CDF9B0}"/>
              </a:ext>
            </a:extLst>
          </p:cNvPr>
          <p:cNvSpPr txBox="1"/>
          <p:nvPr/>
        </p:nvSpPr>
        <p:spPr>
          <a:xfrm>
            <a:off x="1727988" y="3421856"/>
            <a:ext cx="512371" cy="646331"/>
          </a:xfrm>
          <a:prstGeom prst="rect">
            <a:avLst/>
          </a:prstGeom>
          <a:noFill/>
        </p:spPr>
        <p:txBody>
          <a:bodyPr wrap="square" rtlCol="0">
            <a:spAutoFit/>
          </a:bodyPr>
          <a:lstStyle/>
          <a:p>
            <a:pPr algn="ctr"/>
            <a:r>
              <a:rPr lang="en-US" sz="3600" dirty="0">
                <a:solidFill>
                  <a:schemeClr val="accent1"/>
                </a:solidFill>
              </a:rPr>
              <a:t>3</a:t>
            </a:r>
          </a:p>
        </p:txBody>
      </p:sp>
      <p:sp>
        <p:nvSpPr>
          <p:cNvPr id="35" name="TextBox 34">
            <a:extLst>
              <a:ext uri="{FF2B5EF4-FFF2-40B4-BE49-F238E27FC236}">
                <a16:creationId xmlns:a16="http://schemas.microsoft.com/office/drawing/2014/main" id="{A850D6D0-48EB-B44A-8916-680E2B547A7E}"/>
              </a:ext>
            </a:extLst>
          </p:cNvPr>
          <p:cNvSpPr txBox="1"/>
          <p:nvPr/>
        </p:nvSpPr>
        <p:spPr>
          <a:xfrm>
            <a:off x="1310907" y="4586798"/>
            <a:ext cx="1626675" cy="646331"/>
          </a:xfrm>
          <a:prstGeom prst="rect">
            <a:avLst/>
          </a:prstGeom>
          <a:noFill/>
        </p:spPr>
        <p:txBody>
          <a:bodyPr wrap="square" rtlCol="0">
            <a:spAutoFit/>
          </a:bodyPr>
          <a:lstStyle/>
          <a:p>
            <a:pPr algn="ctr"/>
            <a:r>
              <a:rPr lang="en-US" sz="3600" dirty="0">
                <a:solidFill>
                  <a:schemeClr val="accent1"/>
                </a:solidFill>
              </a:rPr>
              <a:t>7.25%</a:t>
            </a:r>
          </a:p>
        </p:txBody>
      </p:sp>
      <p:sp>
        <p:nvSpPr>
          <p:cNvPr id="37" name="TextBox 36">
            <a:extLst>
              <a:ext uri="{FF2B5EF4-FFF2-40B4-BE49-F238E27FC236}">
                <a16:creationId xmlns:a16="http://schemas.microsoft.com/office/drawing/2014/main" id="{DB86C4B2-3D7E-B744-936D-7D2F540887C0}"/>
              </a:ext>
            </a:extLst>
          </p:cNvPr>
          <p:cNvSpPr txBox="1"/>
          <p:nvPr/>
        </p:nvSpPr>
        <p:spPr>
          <a:xfrm>
            <a:off x="1276351" y="5741084"/>
            <a:ext cx="1371345" cy="646331"/>
          </a:xfrm>
          <a:prstGeom prst="rect">
            <a:avLst/>
          </a:prstGeom>
          <a:noFill/>
        </p:spPr>
        <p:txBody>
          <a:bodyPr wrap="square" rtlCol="0">
            <a:spAutoFit/>
          </a:bodyPr>
          <a:lstStyle/>
          <a:p>
            <a:pPr algn="ctr"/>
            <a:r>
              <a:rPr lang="en-US" sz="3600" dirty="0">
                <a:solidFill>
                  <a:schemeClr val="accent1"/>
                </a:solidFill>
              </a:rPr>
              <a:t>5.143</a:t>
            </a:r>
          </a:p>
        </p:txBody>
      </p:sp>
    </p:spTree>
    <p:extLst>
      <p:ext uri="{BB962C8B-B14F-4D97-AF65-F5344CB8AC3E}">
        <p14:creationId xmlns:p14="http://schemas.microsoft.com/office/powerpoint/2010/main" val="21907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0"/>
                                  </p:iterate>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0"/>
                                  </p:iterate>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iterate type="lt">
                                    <p:tmPct val="0"/>
                                  </p:iterate>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Title 1">
            <a:extLst>
              <a:ext uri="{FF2B5EF4-FFF2-40B4-BE49-F238E27FC236}">
                <a16:creationId xmlns:a16="http://schemas.microsoft.com/office/drawing/2014/main" id="{140AA366-4035-8544-A10B-AEE20943A766}"/>
              </a:ext>
            </a:extLst>
          </p:cNvPr>
          <p:cNvSpPr>
            <a:spLocks noGrp="1"/>
          </p:cNvSpPr>
          <p:nvPr>
            <p:ph type="title"/>
          </p:nvPr>
        </p:nvSpPr>
        <p:spPr>
          <a:xfrm>
            <a:off x="1957388" y="138111"/>
            <a:ext cx="10113961" cy="5440363"/>
          </a:xfrm>
        </p:spPr>
        <p:txBody>
          <a:bodyPr anchor="t">
            <a:normAutofit/>
          </a:bodyPr>
          <a:lstStyle/>
          <a:p>
            <a:pPr algn="l"/>
            <a:r>
              <a:rPr lang="en-US" sz="4900" b="1" dirty="0">
                <a:solidFill>
                  <a:schemeClr val="tx1"/>
                </a:solidFill>
              </a:rPr>
              <a:t>Okay!</a:t>
            </a:r>
            <a:br>
              <a:rPr lang="en-US" sz="4900" b="1" dirty="0">
                <a:solidFill>
                  <a:schemeClr val="tx1"/>
                </a:solidFill>
              </a:rPr>
            </a:br>
            <a:br>
              <a:rPr lang="en-US" sz="4900" b="1" dirty="0">
                <a:solidFill>
                  <a:schemeClr val="tx1"/>
                </a:solidFill>
              </a:rPr>
            </a:br>
            <a:r>
              <a:rPr lang="en-US" sz="4900" b="1" dirty="0">
                <a:solidFill>
                  <a:schemeClr val="tx1"/>
                </a:solidFill>
              </a:rPr>
              <a:t>Let’s start comparing risks.</a:t>
            </a:r>
            <a:br>
              <a:rPr lang="en-US" sz="4900" b="1" dirty="0">
                <a:solidFill>
                  <a:schemeClr val="tx1"/>
                </a:solidFill>
              </a:rPr>
            </a:br>
            <a:br>
              <a:rPr lang="en-US" sz="4900" b="1" dirty="0">
                <a:solidFill>
                  <a:schemeClr val="tx1"/>
                </a:solidFill>
              </a:rPr>
            </a:br>
            <a:r>
              <a:rPr lang="en-US" sz="4900" b="1" dirty="0">
                <a:solidFill>
                  <a:schemeClr val="tx1"/>
                </a:solidFill>
              </a:rPr>
              <a:t>After calculating both comparisons, work on the discussion question with your partner or group.</a:t>
            </a:r>
            <a:endParaRPr lang="en-US" sz="3600" b="1" dirty="0">
              <a:solidFill>
                <a:schemeClr val="tx1"/>
              </a:solidFill>
            </a:endParaRPr>
          </a:p>
        </p:txBody>
      </p:sp>
      <p:pic>
        <p:nvPicPr>
          <p:cNvPr id="2" name="Picture 1">
            <a:extLst>
              <a:ext uri="{FF2B5EF4-FFF2-40B4-BE49-F238E27FC236}">
                <a16:creationId xmlns:a16="http://schemas.microsoft.com/office/drawing/2014/main" id="{78D50DDA-05B3-2442-BC0F-463D8581B5D8}"/>
              </a:ext>
            </a:extLst>
          </p:cNvPr>
          <p:cNvPicPr>
            <a:picLocks noChangeAspect="1"/>
          </p:cNvPicPr>
          <p:nvPr/>
        </p:nvPicPr>
        <p:blipFill>
          <a:blip r:embed="rId3"/>
          <a:stretch>
            <a:fillRect/>
          </a:stretch>
        </p:blipFill>
        <p:spPr>
          <a:xfrm>
            <a:off x="2495603" y="4942412"/>
            <a:ext cx="8959745" cy="1796000"/>
          </a:xfrm>
          <a:prstGeom prst="rect">
            <a:avLst/>
          </a:prstGeom>
        </p:spPr>
      </p:pic>
    </p:spTree>
    <p:extLst>
      <p:ext uri="{BB962C8B-B14F-4D97-AF65-F5344CB8AC3E}">
        <p14:creationId xmlns:p14="http://schemas.microsoft.com/office/powerpoint/2010/main" val="93813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Title 1">
            <a:extLst>
              <a:ext uri="{FF2B5EF4-FFF2-40B4-BE49-F238E27FC236}">
                <a16:creationId xmlns:a16="http://schemas.microsoft.com/office/drawing/2014/main" id="{E2578AD0-00B5-E24D-A864-14891E985582}"/>
              </a:ext>
            </a:extLst>
          </p:cNvPr>
          <p:cNvSpPr>
            <a:spLocks noGrp="1"/>
          </p:cNvSpPr>
          <p:nvPr>
            <p:ph type="title"/>
          </p:nvPr>
        </p:nvSpPr>
        <p:spPr>
          <a:xfrm>
            <a:off x="53975" y="28536"/>
            <a:ext cx="12152313" cy="4686339"/>
          </a:xfrm>
        </p:spPr>
        <p:txBody>
          <a:bodyPr anchor="b">
            <a:normAutofit/>
          </a:bodyPr>
          <a:lstStyle/>
          <a:p>
            <a:pPr algn="l"/>
            <a:r>
              <a:rPr lang="en-US" sz="4400" b="1" dirty="0">
                <a:solidFill>
                  <a:schemeClr val="tx1"/>
                </a:solidFill>
              </a:rPr>
              <a:t>Risk of death:</a:t>
            </a:r>
            <a:br>
              <a:rPr lang="en-US" sz="4400" b="1" dirty="0">
                <a:solidFill>
                  <a:schemeClr val="tx1"/>
                </a:solidFill>
              </a:rPr>
            </a:br>
            <a:br>
              <a:rPr lang="en-US" sz="4400" b="1" dirty="0">
                <a:solidFill>
                  <a:schemeClr val="tx1"/>
                </a:solidFill>
              </a:rPr>
            </a:br>
            <a:r>
              <a:rPr lang="en-US" sz="4400" b="1" dirty="0">
                <a:solidFill>
                  <a:schemeClr val="tx1"/>
                </a:solidFill>
              </a:rPr>
              <a:t>1 Everest climb is _______ </a:t>
            </a:r>
            <a:r>
              <a:rPr lang="en-US" sz="4400" b="1" i="1" dirty="0">
                <a:solidFill>
                  <a:srgbClr val="FF0000"/>
                </a:solidFill>
              </a:rPr>
              <a:t>more risky than</a:t>
            </a:r>
            <a:r>
              <a:rPr lang="en-US" sz="4400" b="1" i="1" dirty="0">
                <a:solidFill>
                  <a:schemeClr val="accent1"/>
                </a:solidFill>
              </a:rPr>
              <a:t> </a:t>
            </a:r>
            <a:r>
              <a:rPr lang="en-US" sz="4400" b="1" dirty="0">
                <a:solidFill>
                  <a:schemeClr val="tx1"/>
                </a:solidFill>
              </a:rPr>
              <a:t>10 skydives.</a:t>
            </a:r>
            <a:br>
              <a:rPr lang="en-US" sz="4400" b="1" dirty="0">
                <a:solidFill>
                  <a:schemeClr val="tx1"/>
                </a:solidFill>
              </a:rPr>
            </a:br>
            <a:br>
              <a:rPr lang="en-US" sz="4400" b="1" dirty="0">
                <a:solidFill>
                  <a:schemeClr val="tx1"/>
                </a:solidFill>
              </a:rPr>
            </a:br>
            <a:r>
              <a:rPr lang="en-US" sz="4400" b="1" dirty="0">
                <a:solidFill>
                  <a:schemeClr val="tx1"/>
                </a:solidFill>
              </a:rPr>
              <a:t>1 Everest climb is _____  </a:t>
            </a:r>
            <a:r>
              <a:rPr lang="en-US" sz="4400" b="1" i="1" dirty="0">
                <a:solidFill>
                  <a:srgbClr val="0070C0"/>
                </a:solidFill>
              </a:rPr>
              <a:t>times as risky as </a:t>
            </a:r>
            <a:r>
              <a:rPr lang="en-US" sz="4400" b="1" dirty="0">
                <a:solidFill>
                  <a:schemeClr val="tx1"/>
                </a:solidFill>
              </a:rPr>
              <a:t>10 skydives.</a:t>
            </a:r>
            <a:br>
              <a:rPr lang="en-US" sz="4400" b="1" dirty="0">
                <a:solidFill>
                  <a:schemeClr val="tx1"/>
                </a:solidFill>
              </a:rPr>
            </a:br>
            <a:r>
              <a:rPr lang="en-US" sz="4400" b="1" dirty="0">
                <a:solidFill>
                  <a:schemeClr val="tx1"/>
                </a:solidFill>
              </a:rPr>
              <a:t>  </a:t>
            </a:r>
            <a:br>
              <a:rPr lang="en-US" sz="4400" b="1" dirty="0">
                <a:solidFill>
                  <a:schemeClr val="tx1"/>
                </a:solidFill>
              </a:rPr>
            </a:br>
            <a:r>
              <a:rPr lang="en-US" sz="4400" b="1" dirty="0">
                <a:solidFill>
                  <a:schemeClr val="tx1"/>
                </a:solidFill>
              </a:rPr>
              <a:t>What does each comparison tell you?</a:t>
            </a:r>
          </a:p>
        </p:txBody>
      </p:sp>
      <p:sp>
        <p:nvSpPr>
          <p:cNvPr id="33" name="TextBox 32">
            <a:extLst>
              <a:ext uri="{FF2B5EF4-FFF2-40B4-BE49-F238E27FC236}">
                <a16:creationId xmlns:a16="http://schemas.microsoft.com/office/drawing/2014/main" id="{BBC41092-58E1-F840-8672-D681674E9735}"/>
              </a:ext>
            </a:extLst>
          </p:cNvPr>
          <p:cNvSpPr txBox="1"/>
          <p:nvPr/>
        </p:nvSpPr>
        <p:spPr>
          <a:xfrm>
            <a:off x="3766687" y="1472203"/>
            <a:ext cx="2120309" cy="646331"/>
          </a:xfrm>
          <a:prstGeom prst="rect">
            <a:avLst/>
          </a:prstGeom>
          <a:noFill/>
        </p:spPr>
        <p:txBody>
          <a:bodyPr wrap="square" rtlCol="0">
            <a:spAutoFit/>
          </a:bodyPr>
          <a:lstStyle/>
          <a:p>
            <a:pPr algn="ctr"/>
            <a:r>
              <a:rPr lang="en-US" sz="3600" dirty="0">
                <a:solidFill>
                  <a:schemeClr val="accent1"/>
                </a:solidFill>
              </a:rPr>
              <a:t>1.596%</a:t>
            </a:r>
          </a:p>
        </p:txBody>
      </p:sp>
      <p:sp>
        <p:nvSpPr>
          <p:cNvPr id="34" name="TextBox 33">
            <a:extLst>
              <a:ext uri="{FF2B5EF4-FFF2-40B4-BE49-F238E27FC236}">
                <a16:creationId xmlns:a16="http://schemas.microsoft.com/office/drawing/2014/main" id="{1ED08D04-1456-0F44-8A82-FE158904B81D}"/>
              </a:ext>
            </a:extLst>
          </p:cNvPr>
          <p:cNvSpPr txBox="1"/>
          <p:nvPr/>
        </p:nvSpPr>
        <p:spPr>
          <a:xfrm>
            <a:off x="3817872" y="2648991"/>
            <a:ext cx="1438408" cy="646331"/>
          </a:xfrm>
          <a:prstGeom prst="rect">
            <a:avLst/>
          </a:prstGeom>
          <a:noFill/>
        </p:spPr>
        <p:txBody>
          <a:bodyPr wrap="square" rtlCol="0">
            <a:spAutoFit/>
          </a:bodyPr>
          <a:lstStyle/>
          <a:p>
            <a:pPr algn="ctr"/>
            <a:r>
              <a:rPr lang="en-US" sz="3600" dirty="0">
                <a:solidFill>
                  <a:schemeClr val="accent1"/>
                </a:solidFill>
              </a:rPr>
              <a:t>5.556</a:t>
            </a:r>
          </a:p>
        </p:txBody>
      </p:sp>
    </p:spTree>
    <p:extLst>
      <p:ext uri="{BB962C8B-B14F-4D97-AF65-F5344CB8AC3E}">
        <p14:creationId xmlns:p14="http://schemas.microsoft.com/office/powerpoint/2010/main" val="344230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0"/>
                                  </p:iterate>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Title 1">
            <a:extLst>
              <a:ext uri="{FF2B5EF4-FFF2-40B4-BE49-F238E27FC236}">
                <a16:creationId xmlns:a16="http://schemas.microsoft.com/office/drawing/2014/main" id="{E2578AD0-00B5-E24D-A864-14891E985582}"/>
              </a:ext>
            </a:extLst>
          </p:cNvPr>
          <p:cNvSpPr>
            <a:spLocks noGrp="1"/>
          </p:cNvSpPr>
          <p:nvPr>
            <p:ph type="title"/>
          </p:nvPr>
        </p:nvSpPr>
        <p:spPr>
          <a:xfrm>
            <a:off x="-19843" y="3695"/>
            <a:ext cx="12536377" cy="6973367"/>
          </a:xfrm>
        </p:spPr>
        <p:txBody>
          <a:bodyPr anchor="b">
            <a:noAutofit/>
          </a:bodyPr>
          <a:lstStyle/>
          <a:p>
            <a:pPr algn="l"/>
            <a:r>
              <a:rPr lang="en-US" sz="4400" b="1" dirty="0">
                <a:solidFill>
                  <a:schemeClr val="tx1"/>
                </a:solidFill>
              </a:rPr>
              <a:t>Chance of hospitalization* for an average 15 year old:</a:t>
            </a:r>
            <a:br>
              <a:rPr lang="en-US" sz="4400" b="1" dirty="0">
                <a:solidFill>
                  <a:schemeClr val="tx1"/>
                </a:solidFill>
              </a:rPr>
            </a:br>
            <a:br>
              <a:rPr lang="en-US" sz="4400" b="1" dirty="0">
                <a:solidFill>
                  <a:schemeClr val="tx1"/>
                </a:solidFill>
              </a:rPr>
            </a:br>
            <a:r>
              <a:rPr lang="en-US" sz="4400" b="1" dirty="0">
                <a:solidFill>
                  <a:schemeClr val="tx1"/>
                </a:solidFill>
              </a:rPr>
              <a:t>due to COVID-19 infection is _________ </a:t>
            </a:r>
            <a:r>
              <a:rPr lang="en-US" sz="4400" b="1" i="1" dirty="0">
                <a:solidFill>
                  <a:srgbClr val="FF0000"/>
                </a:solidFill>
              </a:rPr>
              <a:t>more likely than</a:t>
            </a:r>
            <a:r>
              <a:rPr lang="en-US" sz="4400" b="1" i="1" dirty="0">
                <a:solidFill>
                  <a:schemeClr val="accent1"/>
                </a:solidFill>
              </a:rPr>
              <a:t> </a:t>
            </a:r>
            <a:r>
              <a:rPr lang="en-US" sz="4400" b="1" dirty="0">
                <a:solidFill>
                  <a:schemeClr val="tx1"/>
                </a:solidFill>
              </a:rPr>
              <a:t>from Pfizer vaccine side effects.</a:t>
            </a:r>
            <a:br>
              <a:rPr lang="en-US" sz="4400" b="1" dirty="0">
                <a:solidFill>
                  <a:schemeClr val="tx1"/>
                </a:solidFill>
              </a:rPr>
            </a:br>
            <a:br>
              <a:rPr lang="en-US" sz="4400" b="1" dirty="0">
                <a:solidFill>
                  <a:schemeClr val="tx1"/>
                </a:solidFill>
              </a:rPr>
            </a:br>
            <a:r>
              <a:rPr lang="en-US" sz="4400" b="1" dirty="0">
                <a:solidFill>
                  <a:schemeClr val="tx1"/>
                </a:solidFill>
              </a:rPr>
              <a:t>due to COVID-19 infection is _________ </a:t>
            </a:r>
            <a:r>
              <a:rPr lang="en-US" sz="4400" b="1" i="1" dirty="0">
                <a:solidFill>
                  <a:srgbClr val="0070C0"/>
                </a:solidFill>
              </a:rPr>
              <a:t>times as likely as </a:t>
            </a:r>
            <a:r>
              <a:rPr lang="en-US" sz="4400" b="1" dirty="0">
                <a:solidFill>
                  <a:schemeClr val="tx1"/>
                </a:solidFill>
              </a:rPr>
              <a:t>from Pfizer vaccine side effects.</a:t>
            </a:r>
            <a:br>
              <a:rPr lang="en-US" sz="4400" b="1" dirty="0">
                <a:solidFill>
                  <a:schemeClr val="tx1"/>
                </a:solidFill>
              </a:rPr>
            </a:br>
            <a:br>
              <a:rPr lang="en-US" sz="4400" b="1" dirty="0">
                <a:solidFill>
                  <a:schemeClr val="tx1"/>
                </a:solidFill>
              </a:rPr>
            </a:br>
            <a:r>
              <a:rPr lang="en-US" sz="3200" b="1" dirty="0">
                <a:solidFill>
                  <a:schemeClr val="tx1"/>
                </a:solidFill>
              </a:rPr>
              <a:t>*Here we compare the likelihood of checking into a hospital. The average time, pain, isolation and treatment for both situations is very different.</a:t>
            </a:r>
            <a:br>
              <a:rPr lang="en-US" sz="4400" b="1" dirty="0">
                <a:solidFill>
                  <a:schemeClr val="tx1"/>
                </a:solidFill>
              </a:rPr>
            </a:br>
            <a:br>
              <a:rPr lang="en-US" sz="4400" b="1" dirty="0">
                <a:solidFill>
                  <a:schemeClr val="tx1"/>
                </a:solidFill>
              </a:rPr>
            </a:br>
            <a:r>
              <a:rPr lang="en-US" sz="4400" b="1" dirty="0">
                <a:solidFill>
                  <a:schemeClr val="tx1"/>
                </a:solidFill>
              </a:rPr>
              <a:t>Share what these comparisons helped you understand.</a:t>
            </a:r>
          </a:p>
        </p:txBody>
      </p:sp>
      <p:sp>
        <p:nvSpPr>
          <p:cNvPr id="33" name="TextBox 32">
            <a:extLst>
              <a:ext uri="{FF2B5EF4-FFF2-40B4-BE49-F238E27FC236}">
                <a16:creationId xmlns:a16="http://schemas.microsoft.com/office/drawing/2014/main" id="{DB1B1D34-B660-1E4E-9724-F8B0A621171C}"/>
              </a:ext>
            </a:extLst>
          </p:cNvPr>
          <p:cNvSpPr txBox="1"/>
          <p:nvPr/>
        </p:nvSpPr>
        <p:spPr>
          <a:xfrm>
            <a:off x="5905626" y="1114425"/>
            <a:ext cx="2359047" cy="646331"/>
          </a:xfrm>
          <a:prstGeom prst="rect">
            <a:avLst/>
          </a:prstGeom>
          <a:noFill/>
        </p:spPr>
        <p:txBody>
          <a:bodyPr wrap="square" rtlCol="0">
            <a:spAutoFit/>
          </a:bodyPr>
          <a:lstStyle/>
          <a:p>
            <a:pPr algn="ctr"/>
            <a:r>
              <a:rPr lang="en-US" sz="3600" dirty="0">
                <a:solidFill>
                  <a:schemeClr val="accent1"/>
                </a:solidFill>
              </a:rPr>
              <a:t>.21979%</a:t>
            </a:r>
          </a:p>
        </p:txBody>
      </p:sp>
      <p:sp>
        <p:nvSpPr>
          <p:cNvPr id="34" name="TextBox 33">
            <a:extLst>
              <a:ext uri="{FF2B5EF4-FFF2-40B4-BE49-F238E27FC236}">
                <a16:creationId xmlns:a16="http://schemas.microsoft.com/office/drawing/2014/main" id="{87B58144-DD0D-D94E-BE9A-C15C2CA88A95}"/>
              </a:ext>
            </a:extLst>
          </p:cNvPr>
          <p:cNvSpPr txBox="1"/>
          <p:nvPr/>
        </p:nvSpPr>
        <p:spPr>
          <a:xfrm>
            <a:off x="5607547" y="2871485"/>
            <a:ext cx="2578397" cy="646331"/>
          </a:xfrm>
          <a:prstGeom prst="rect">
            <a:avLst/>
          </a:prstGeom>
          <a:noFill/>
        </p:spPr>
        <p:txBody>
          <a:bodyPr wrap="square" rtlCol="0">
            <a:spAutoFit/>
          </a:bodyPr>
          <a:lstStyle/>
          <a:p>
            <a:pPr algn="ctr"/>
            <a:r>
              <a:rPr lang="en-US" sz="3600" dirty="0">
                <a:solidFill>
                  <a:schemeClr val="accent1"/>
                </a:solidFill>
              </a:rPr>
              <a:t>1,048</a:t>
            </a:r>
          </a:p>
        </p:txBody>
      </p:sp>
    </p:spTree>
    <p:extLst>
      <p:ext uri="{BB962C8B-B14F-4D97-AF65-F5344CB8AC3E}">
        <p14:creationId xmlns:p14="http://schemas.microsoft.com/office/powerpoint/2010/main" val="398322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0"/>
                                  </p:iterate>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Title 1">
            <a:extLst>
              <a:ext uri="{FF2B5EF4-FFF2-40B4-BE49-F238E27FC236}">
                <a16:creationId xmlns:a16="http://schemas.microsoft.com/office/drawing/2014/main" id="{E2578AD0-00B5-E24D-A864-14891E985582}"/>
              </a:ext>
            </a:extLst>
          </p:cNvPr>
          <p:cNvSpPr>
            <a:spLocks noGrp="1"/>
          </p:cNvSpPr>
          <p:nvPr>
            <p:ph type="title"/>
          </p:nvPr>
        </p:nvSpPr>
        <p:spPr>
          <a:xfrm>
            <a:off x="89399" y="-334248"/>
            <a:ext cx="12568240" cy="4963399"/>
          </a:xfrm>
        </p:spPr>
        <p:txBody>
          <a:bodyPr anchor="b">
            <a:normAutofit/>
          </a:bodyPr>
          <a:lstStyle/>
          <a:p>
            <a:pPr algn="l"/>
            <a:r>
              <a:rPr lang="en-US" sz="4400" b="1" dirty="0">
                <a:solidFill>
                  <a:schemeClr val="tx1"/>
                </a:solidFill>
              </a:rPr>
              <a:t>12+ weeks of symptoms after COVID-19 infection is </a:t>
            </a:r>
            <a:br>
              <a:rPr lang="en-US" sz="4400" b="1" dirty="0">
                <a:solidFill>
                  <a:schemeClr val="tx1"/>
                </a:solidFill>
              </a:rPr>
            </a:br>
            <a:r>
              <a:rPr lang="en-US" sz="4400" b="1" dirty="0">
                <a:solidFill>
                  <a:schemeClr val="tx1"/>
                </a:solidFill>
              </a:rPr>
              <a:t>______ </a:t>
            </a:r>
            <a:r>
              <a:rPr lang="en-US" sz="4400" b="1" i="1" dirty="0">
                <a:solidFill>
                  <a:srgbClr val="FF0000"/>
                </a:solidFill>
              </a:rPr>
              <a:t>more likely than </a:t>
            </a:r>
            <a:r>
              <a:rPr lang="en-US" sz="4400" b="1" dirty="0">
                <a:solidFill>
                  <a:schemeClr val="tx1"/>
                </a:solidFill>
              </a:rPr>
              <a:t>rolling three sixes.</a:t>
            </a:r>
            <a:br>
              <a:rPr lang="en-US" sz="4400" b="1" dirty="0">
                <a:solidFill>
                  <a:schemeClr val="tx1"/>
                </a:solidFill>
              </a:rPr>
            </a:br>
            <a:br>
              <a:rPr lang="en-US" sz="4400" b="1" dirty="0">
                <a:solidFill>
                  <a:schemeClr val="tx1"/>
                </a:solidFill>
              </a:rPr>
            </a:br>
            <a:r>
              <a:rPr lang="en-US" sz="4400" b="1" dirty="0">
                <a:solidFill>
                  <a:schemeClr val="tx1"/>
                </a:solidFill>
              </a:rPr>
              <a:t>12+ weeks of symptoms after COVID-19 infection is </a:t>
            </a:r>
            <a:br>
              <a:rPr lang="en-US" sz="4400" b="1" dirty="0">
                <a:solidFill>
                  <a:schemeClr val="tx1"/>
                </a:solidFill>
              </a:rPr>
            </a:br>
            <a:r>
              <a:rPr lang="en-US" sz="4400" b="1" dirty="0">
                <a:solidFill>
                  <a:schemeClr val="tx1"/>
                </a:solidFill>
              </a:rPr>
              <a:t>_____ </a:t>
            </a:r>
            <a:r>
              <a:rPr lang="en-US" sz="4400" b="1" i="1" dirty="0">
                <a:solidFill>
                  <a:srgbClr val="0070C0"/>
                </a:solidFill>
              </a:rPr>
              <a:t>times as likely as </a:t>
            </a:r>
            <a:r>
              <a:rPr lang="en-US" sz="4400" b="1" dirty="0">
                <a:solidFill>
                  <a:schemeClr val="tx1"/>
                </a:solidFill>
              </a:rPr>
              <a:t>rolling three sixes.</a:t>
            </a:r>
            <a:br>
              <a:rPr lang="en-US" sz="4400" b="1" dirty="0">
                <a:solidFill>
                  <a:schemeClr val="tx1"/>
                </a:solidFill>
              </a:rPr>
            </a:br>
            <a:br>
              <a:rPr lang="en-US" sz="4400" b="1" dirty="0">
                <a:solidFill>
                  <a:schemeClr val="tx1"/>
                </a:solidFill>
              </a:rPr>
            </a:br>
            <a:r>
              <a:rPr lang="en-US" sz="4400" b="1" dirty="0">
                <a:solidFill>
                  <a:schemeClr val="tx1"/>
                </a:solidFill>
              </a:rPr>
              <a:t>What does either or both comparison tell you?</a:t>
            </a:r>
          </a:p>
        </p:txBody>
      </p:sp>
      <p:sp>
        <p:nvSpPr>
          <p:cNvPr id="33" name="TextBox 32">
            <a:extLst>
              <a:ext uri="{FF2B5EF4-FFF2-40B4-BE49-F238E27FC236}">
                <a16:creationId xmlns:a16="http://schemas.microsoft.com/office/drawing/2014/main" id="{D7BC0D5B-FD7D-4547-9CA9-9A3275BFEACD}"/>
              </a:ext>
            </a:extLst>
          </p:cNvPr>
          <p:cNvSpPr txBox="1"/>
          <p:nvPr/>
        </p:nvSpPr>
        <p:spPr>
          <a:xfrm>
            <a:off x="86678" y="886548"/>
            <a:ext cx="2120309" cy="646331"/>
          </a:xfrm>
          <a:prstGeom prst="rect">
            <a:avLst/>
          </a:prstGeom>
          <a:noFill/>
        </p:spPr>
        <p:txBody>
          <a:bodyPr wrap="square" rtlCol="0">
            <a:spAutoFit/>
          </a:bodyPr>
          <a:lstStyle/>
          <a:p>
            <a:pPr algn="ctr"/>
            <a:r>
              <a:rPr lang="en-US" sz="3600" dirty="0">
                <a:solidFill>
                  <a:schemeClr val="accent1"/>
                </a:solidFill>
              </a:rPr>
              <a:t>1.837%</a:t>
            </a:r>
          </a:p>
        </p:txBody>
      </p:sp>
      <p:sp>
        <p:nvSpPr>
          <p:cNvPr id="34" name="TextBox 33">
            <a:extLst>
              <a:ext uri="{FF2B5EF4-FFF2-40B4-BE49-F238E27FC236}">
                <a16:creationId xmlns:a16="http://schemas.microsoft.com/office/drawing/2014/main" id="{F98B792E-8C49-E444-9CA3-3214D406EDAF}"/>
              </a:ext>
            </a:extLst>
          </p:cNvPr>
          <p:cNvSpPr txBox="1"/>
          <p:nvPr/>
        </p:nvSpPr>
        <p:spPr>
          <a:xfrm>
            <a:off x="-86221" y="2564920"/>
            <a:ext cx="2120309" cy="646331"/>
          </a:xfrm>
          <a:prstGeom prst="rect">
            <a:avLst/>
          </a:prstGeom>
          <a:noFill/>
        </p:spPr>
        <p:txBody>
          <a:bodyPr wrap="square" rtlCol="0">
            <a:spAutoFit/>
          </a:bodyPr>
          <a:lstStyle/>
          <a:p>
            <a:pPr algn="ctr"/>
            <a:r>
              <a:rPr lang="en-US" sz="3600" dirty="0">
                <a:solidFill>
                  <a:schemeClr val="accent1"/>
                </a:solidFill>
              </a:rPr>
              <a:t>4.968</a:t>
            </a:r>
          </a:p>
        </p:txBody>
      </p:sp>
    </p:spTree>
    <p:extLst>
      <p:ext uri="{BB962C8B-B14F-4D97-AF65-F5344CB8AC3E}">
        <p14:creationId xmlns:p14="http://schemas.microsoft.com/office/powerpoint/2010/main" val="68986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0"/>
                                  </p:iterate>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Title 1">
            <a:extLst>
              <a:ext uri="{FF2B5EF4-FFF2-40B4-BE49-F238E27FC236}">
                <a16:creationId xmlns:a16="http://schemas.microsoft.com/office/drawing/2014/main" id="{E2578AD0-00B5-E24D-A864-14891E985582}"/>
              </a:ext>
            </a:extLst>
          </p:cNvPr>
          <p:cNvSpPr>
            <a:spLocks noGrp="1"/>
          </p:cNvSpPr>
          <p:nvPr>
            <p:ph type="title"/>
          </p:nvPr>
        </p:nvSpPr>
        <p:spPr>
          <a:xfrm>
            <a:off x="-182579" y="317993"/>
            <a:ext cx="12804885" cy="4622209"/>
          </a:xfrm>
        </p:spPr>
        <p:txBody>
          <a:bodyPr anchor="b">
            <a:normAutofit/>
          </a:bodyPr>
          <a:lstStyle/>
          <a:p>
            <a:pPr algn="l"/>
            <a:r>
              <a:rPr lang="en-US" sz="4400" b="1" dirty="0">
                <a:solidFill>
                  <a:schemeClr val="tx1"/>
                </a:solidFill>
              </a:rPr>
              <a:t>Pick two risks on the Relative Risk app to compare!</a:t>
            </a:r>
            <a:br>
              <a:rPr lang="en-US" sz="4400" b="1" dirty="0">
                <a:solidFill>
                  <a:schemeClr val="tx1"/>
                </a:solidFill>
              </a:rPr>
            </a:br>
            <a:br>
              <a:rPr lang="en-US" sz="4400" b="1" dirty="0">
                <a:solidFill>
                  <a:schemeClr val="tx1"/>
                </a:solidFill>
              </a:rPr>
            </a:br>
            <a:r>
              <a:rPr lang="en-US" sz="4400" b="1" dirty="0">
                <a:solidFill>
                  <a:schemeClr val="tx1"/>
                </a:solidFill>
              </a:rPr>
              <a:t>                                is _____ </a:t>
            </a:r>
            <a:r>
              <a:rPr lang="en-US" sz="4400" b="1" i="1" dirty="0">
                <a:solidFill>
                  <a:srgbClr val="FF0000"/>
                </a:solidFill>
              </a:rPr>
              <a:t>more risky than                               </a:t>
            </a:r>
            <a:r>
              <a:rPr lang="en-US" sz="4400" b="1" i="1" dirty="0">
                <a:solidFill>
                  <a:schemeClr val="tx1"/>
                </a:solidFill>
              </a:rPr>
              <a:t>.</a:t>
            </a:r>
            <a:br>
              <a:rPr lang="en-US" sz="4400" b="1" dirty="0">
                <a:solidFill>
                  <a:schemeClr val="tx1"/>
                </a:solidFill>
              </a:rPr>
            </a:br>
            <a:br>
              <a:rPr lang="en-US" sz="4400" b="1" dirty="0">
                <a:solidFill>
                  <a:schemeClr val="tx1"/>
                </a:solidFill>
              </a:rPr>
            </a:br>
            <a:r>
              <a:rPr lang="en-US" sz="4400" b="1" dirty="0">
                <a:solidFill>
                  <a:schemeClr val="tx1"/>
                </a:solidFill>
              </a:rPr>
              <a:t>                                is ___ </a:t>
            </a:r>
            <a:r>
              <a:rPr lang="en-US" sz="4400" b="1" i="1" dirty="0">
                <a:solidFill>
                  <a:srgbClr val="0070C0"/>
                </a:solidFill>
              </a:rPr>
              <a:t>times as risky as as                               </a:t>
            </a:r>
            <a:r>
              <a:rPr lang="en-US" sz="4400" b="1" i="1" dirty="0">
                <a:solidFill>
                  <a:schemeClr val="tx1"/>
                </a:solidFill>
              </a:rPr>
              <a:t>.</a:t>
            </a:r>
            <a:br>
              <a:rPr lang="en-US" sz="4400" b="1" dirty="0">
                <a:solidFill>
                  <a:schemeClr val="tx1"/>
                </a:solidFill>
              </a:rPr>
            </a:br>
            <a:br>
              <a:rPr lang="en-US" sz="4400" b="1" dirty="0">
                <a:solidFill>
                  <a:schemeClr val="tx1"/>
                </a:solidFill>
              </a:rPr>
            </a:br>
            <a:r>
              <a:rPr lang="en-US" sz="4400" b="1" dirty="0">
                <a:solidFill>
                  <a:schemeClr val="tx1"/>
                </a:solidFill>
              </a:rPr>
              <a:t>What did you learn from making these comparisons?</a:t>
            </a:r>
          </a:p>
        </p:txBody>
      </p:sp>
      <p:sp>
        <p:nvSpPr>
          <p:cNvPr id="2" name="Rectangle 1">
            <a:extLst>
              <a:ext uri="{FF2B5EF4-FFF2-40B4-BE49-F238E27FC236}">
                <a16:creationId xmlns:a16="http://schemas.microsoft.com/office/drawing/2014/main" id="{2C4815FB-958E-DF48-9F94-95053D327FDF}"/>
              </a:ext>
            </a:extLst>
          </p:cNvPr>
          <p:cNvSpPr/>
          <p:nvPr/>
        </p:nvSpPr>
        <p:spPr>
          <a:xfrm>
            <a:off x="77640" y="2799858"/>
            <a:ext cx="3238648" cy="68307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C4C198A-79AF-8143-AC87-A8C7BC8E0520}"/>
              </a:ext>
            </a:extLst>
          </p:cNvPr>
          <p:cNvSpPr/>
          <p:nvPr/>
        </p:nvSpPr>
        <p:spPr>
          <a:xfrm>
            <a:off x="108728" y="1616377"/>
            <a:ext cx="3207560" cy="68307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4D14B68-513E-4543-AD0A-A758761E765A}"/>
              </a:ext>
            </a:extLst>
          </p:cNvPr>
          <p:cNvSpPr/>
          <p:nvPr/>
        </p:nvSpPr>
        <p:spPr>
          <a:xfrm>
            <a:off x="8620315" y="1609233"/>
            <a:ext cx="3202125" cy="683079"/>
          </a:xfrm>
          <a:prstGeom prst="rect">
            <a:avLst/>
          </a:prstGeom>
          <a:gradFill flip="none" rotWithShape="1">
            <a:gsLst>
              <a:gs pos="0">
                <a:schemeClr val="accent1">
                  <a:lumMod val="40000"/>
                  <a:lumOff val="60000"/>
                </a:schemeClr>
              </a:gs>
              <a:gs pos="100000">
                <a:schemeClr val="accent1">
                  <a:lumMod val="20000"/>
                  <a:lumOff val="80000"/>
                </a:schemeClr>
              </a:gs>
              <a:gs pos="100000">
                <a:schemeClr val="accent1">
                  <a:lumMod val="20000"/>
                  <a:lumOff val="80000"/>
                </a:schemeClr>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F5B5CE0-0E5E-B440-A2B2-13587CFB5E39}"/>
              </a:ext>
            </a:extLst>
          </p:cNvPr>
          <p:cNvSpPr/>
          <p:nvPr/>
        </p:nvSpPr>
        <p:spPr>
          <a:xfrm>
            <a:off x="8735684" y="2797694"/>
            <a:ext cx="3194378" cy="683079"/>
          </a:xfrm>
          <a:prstGeom prst="rect">
            <a:avLst/>
          </a:prstGeom>
          <a:gradFill flip="none" rotWithShape="1">
            <a:gsLst>
              <a:gs pos="0">
                <a:schemeClr val="accent1">
                  <a:lumMod val="40000"/>
                  <a:lumOff val="60000"/>
                </a:schemeClr>
              </a:gs>
              <a:gs pos="100000">
                <a:schemeClr val="accent1">
                  <a:lumMod val="20000"/>
                  <a:lumOff val="80000"/>
                </a:schemeClr>
              </a:gs>
              <a:gs pos="100000">
                <a:schemeClr val="accent1">
                  <a:lumMod val="20000"/>
                  <a:lumOff val="80000"/>
                </a:schemeClr>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85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D47C06-5540-8D4C-A220-86EEBA2FC7E8}"/>
              </a:ext>
            </a:extLst>
          </p:cNvPr>
          <p:cNvPicPr>
            <a:picLocks noChangeAspect="1"/>
          </p:cNvPicPr>
          <p:nvPr/>
        </p:nvPicPr>
        <p:blipFill>
          <a:blip r:embed="rId3"/>
          <a:stretch>
            <a:fillRect/>
          </a:stretch>
        </p:blipFill>
        <p:spPr>
          <a:xfrm>
            <a:off x="158875" y="192880"/>
            <a:ext cx="10684858" cy="3693319"/>
          </a:xfrm>
          <a:prstGeom prst="rect">
            <a:avLst/>
          </a:prstGeom>
        </p:spPr>
      </p:pic>
      <p:sp>
        <p:nvSpPr>
          <p:cNvPr id="3" name="Rectangle 2">
            <a:extLst>
              <a:ext uri="{FF2B5EF4-FFF2-40B4-BE49-F238E27FC236}">
                <a16:creationId xmlns:a16="http://schemas.microsoft.com/office/drawing/2014/main" id="{7F9A7557-BE60-334A-AA80-B37F3F3C18BF}"/>
              </a:ext>
            </a:extLst>
          </p:cNvPr>
          <p:cNvSpPr/>
          <p:nvPr/>
        </p:nvSpPr>
        <p:spPr>
          <a:xfrm>
            <a:off x="342727" y="3864353"/>
            <a:ext cx="11690398" cy="2800767"/>
          </a:xfrm>
          <a:prstGeom prst="rect">
            <a:avLst/>
          </a:prstGeom>
        </p:spPr>
        <p:txBody>
          <a:bodyPr wrap="square">
            <a:spAutoFit/>
          </a:bodyPr>
          <a:lstStyle/>
          <a:p>
            <a:r>
              <a:rPr lang="en-US" sz="4400" b="1" dirty="0">
                <a:latin typeface="+mj-lt"/>
              </a:rPr>
              <a:t>What should Jordan’s family do?</a:t>
            </a:r>
            <a:br>
              <a:rPr lang="en-US" sz="4400" b="1" dirty="0">
                <a:latin typeface="+mj-lt"/>
              </a:rPr>
            </a:br>
            <a:br>
              <a:rPr lang="en-US" sz="4400" b="1" dirty="0">
                <a:latin typeface="+mj-lt"/>
              </a:rPr>
            </a:br>
            <a:r>
              <a:rPr lang="en-US" sz="4400" b="1" dirty="0">
                <a:latin typeface="+mj-lt"/>
              </a:rPr>
              <a:t>Can you use the Relative Risk Tool to help him decide? </a:t>
            </a:r>
            <a:endParaRPr lang="en-US" sz="4400" dirty="0">
              <a:latin typeface="+mj-lt"/>
            </a:endParaRPr>
          </a:p>
        </p:txBody>
      </p:sp>
    </p:spTree>
    <p:extLst>
      <p:ext uri="{BB962C8B-B14F-4D97-AF65-F5344CB8AC3E}">
        <p14:creationId xmlns:p14="http://schemas.microsoft.com/office/powerpoint/2010/main" val="88581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Title 1">
            <a:extLst>
              <a:ext uri="{FF2B5EF4-FFF2-40B4-BE49-F238E27FC236}">
                <a16:creationId xmlns:a16="http://schemas.microsoft.com/office/drawing/2014/main" id="{E2578AD0-00B5-E24D-A864-14891E985582}"/>
              </a:ext>
            </a:extLst>
          </p:cNvPr>
          <p:cNvSpPr>
            <a:spLocks noGrp="1"/>
          </p:cNvSpPr>
          <p:nvPr>
            <p:ph type="title"/>
          </p:nvPr>
        </p:nvSpPr>
        <p:spPr>
          <a:xfrm>
            <a:off x="369081" y="433331"/>
            <a:ext cx="11682412" cy="3554209"/>
          </a:xfrm>
        </p:spPr>
        <p:txBody>
          <a:bodyPr anchor="b">
            <a:normAutofit/>
          </a:bodyPr>
          <a:lstStyle/>
          <a:p>
            <a:pPr algn="l"/>
            <a:br>
              <a:rPr lang="en-US" sz="4400" b="1" dirty="0">
                <a:solidFill>
                  <a:schemeClr val="tx1"/>
                </a:solidFill>
              </a:rPr>
            </a:br>
            <a:endParaRPr lang="en-US" sz="4800" b="1" dirty="0">
              <a:solidFill>
                <a:schemeClr val="tx1"/>
              </a:solidFill>
            </a:endParaRPr>
          </a:p>
        </p:txBody>
      </p:sp>
      <p:sp>
        <p:nvSpPr>
          <p:cNvPr id="33" name="Title 1">
            <a:extLst>
              <a:ext uri="{FF2B5EF4-FFF2-40B4-BE49-F238E27FC236}">
                <a16:creationId xmlns:a16="http://schemas.microsoft.com/office/drawing/2014/main" id="{3EDBB986-D9D0-A242-A7F0-68C5E5C96914}"/>
              </a:ext>
            </a:extLst>
          </p:cNvPr>
          <p:cNvSpPr txBox="1">
            <a:spLocks/>
          </p:cNvSpPr>
          <p:nvPr/>
        </p:nvSpPr>
        <p:spPr>
          <a:xfrm>
            <a:off x="-30162" y="376238"/>
            <a:ext cx="12192000" cy="6524568"/>
          </a:xfrm>
          <a:prstGeom prst="rect">
            <a:avLst/>
          </a:prstGeom>
        </p:spPr>
        <p:txBody>
          <a:bodyPr vert="horz" lIns="228600" tIns="228600" rIns="228600" bIns="228600" rtlCol="0" anchor="b">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pPr algn="l"/>
            <a:r>
              <a:rPr lang="en-US" sz="4400" b="1" dirty="0">
                <a:solidFill>
                  <a:schemeClr val="tx1"/>
                </a:solidFill>
              </a:rPr>
              <a:t>What have you learned about two ways of measuring comparisons today?</a:t>
            </a:r>
            <a:br>
              <a:rPr lang="en-US" sz="4400" b="1" dirty="0">
                <a:solidFill>
                  <a:schemeClr val="tx1"/>
                </a:solidFill>
              </a:rPr>
            </a:br>
            <a:br>
              <a:rPr lang="en-US" sz="4400" b="1" dirty="0">
                <a:solidFill>
                  <a:schemeClr val="tx1"/>
                </a:solidFill>
              </a:rPr>
            </a:br>
            <a:r>
              <a:rPr lang="en-US" sz="4400" b="1" dirty="0">
                <a:solidFill>
                  <a:schemeClr val="tx1"/>
                </a:solidFill>
              </a:rPr>
              <a:t>Which comparison did you personally feel helped you understand the data more?</a:t>
            </a:r>
            <a:br>
              <a:rPr lang="en-US" sz="4400" b="1" dirty="0">
                <a:solidFill>
                  <a:schemeClr val="tx1"/>
                </a:solidFill>
              </a:rPr>
            </a:br>
            <a:br>
              <a:rPr lang="en-US" sz="4400" b="1" dirty="0">
                <a:solidFill>
                  <a:schemeClr val="tx1"/>
                </a:solidFill>
              </a:rPr>
            </a:br>
            <a:r>
              <a:rPr lang="en-US" sz="4400" b="1" dirty="0">
                <a:solidFill>
                  <a:schemeClr val="tx1"/>
                </a:solidFill>
              </a:rPr>
              <a:t>Did this activity change your mind about risk?</a:t>
            </a:r>
            <a:br>
              <a:rPr lang="en-US" sz="4400" b="1" dirty="0">
                <a:solidFill>
                  <a:schemeClr val="tx1"/>
                </a:solidFill>
              </a:rPr>
            </a:br>
            <a:br>
              <a:rPr lang="en-US" sz="4400" b="1" dirty="0">
                <a:solidFill>
                  <a:schemeClr val="tx1"/>
                </a:solidFill>
              </a:rPr>
            </a:br>
            <a:r>
              <a:rPr lang="en-US" sz="4400" b="1" dirty="0">
                <a:solidFill>
                  <a:schemeClr val="tx1"/>
                </a:solidFill>
              </a:rPr>
              <a:t>Would you ever use this Relative Risk Tool to talk to others about risk?</a:t>
            </a:r>
            <a:endParaRPr lang="en-US" sz="4800" b="1" dirty="0">
              <a:solidFill>
                <a:schemeClr val="tx1"/>
              </a:solidFill>
            </a:endParaRPr>
          </a:p>
        </p:txBody>
      </p:sp>
    </p:spTree>
    <p:extLst>
      <p:ext uri="{BB962C8B-B14F-4D97-AF65-F5344CB8AC3E}">
        <p14:creationId xmlns:p14="http://schemas.microsoft.com/office/powerpoint/2010/main" val="121079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B3D296CC-CA82-4C71-A176-6A9FECDB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75000"/>
          </a:xfrm>
          <a:custGeom>
            <a:avLst/>
            <a:gdLst>
              <a:gd name="connsiteX0" fmla="*/ 0 w 12192000"/>
              <a:gd name="connsiteY0" fmla="*/ 0 h 2075000"/>
              <a:gd name="connsiteX1" fmla="*/ 12192000 w 12192000"/>
              <a:gd name="connsiteY1" fmla="*/ 0 h 2075000"/>
              <a:gd name="connsiteX2" fmla="*/ 12192000 w 12192000"/>
              <a:gd name="connsiteY2" fmla="*/ 558112 h 2075000"/>
              <a:gd name="connsiteX3" fmla="*/ 12192000 w 12192000"/>
              <a:gd name="connsiteY3" fmla="*/ 750237 h 2075000"/>
              <a:gd name="connsiteX4" fmla="*/ 12192000 w 12192000"/>
              <a:gd name="connsiteY4" fmla="*/ 1726055 h 2075000"/>
              <a:gd name="connsiteX5" fmla="*/ 12113803 w 12192000"/>
              <a:gd name="connsiteY5" fmla="*/ 1734338 h 2075000"/>
              <a:gd name="connsiteX6" fmla="*/ 6753597 w 12192000"/>
              <a:gd name="connsiteY6" fmla="*/ 2057895 h 2075000"/>
              <a:gd name="connsiteX7" fmla="*/ 400746 w 12192000"/>
              <a:gd name="connsiteY7" fmla="*/ 1886552 h 2075000"/>
              <a:gd name="connsiteX8" fmla="*/ 0 w 12192000"/>
              <a:gd name="connsiteY8" fmla="*/ 1849576 h 2075000"/>
              <a:gd name="connsiteX9" fmla="*/ 0 w 12192000"/>
              <a:gd name="connsiteY9" fmla="*/ 750237 h 2075000"/>
              <a:gd name="connsiteX10" fmla="*/ 0 w 12192000"/>
              <a:gd name="connsiteY10" fmla="*/ 558112 h 207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75000">
                <a:moveTo>
                  <a:pt x="0" y="0"/>
                </a:moveTo>
                <a:lnTo>
                  <a:pt x="12192000" y="0"/>
                </a:lnTo>
                <a:lnTo>
                  <a:pt x="12192000" y="558112"/>
                </a:lnTo>
                <a:lnTo>
                  <a:pt x="12192000" y="750237"/>
                </a:lnTo>
                <a:lnTo>
                  <a:pt x="12192000" y="1726055"/>
                </a:lnTo>
                <a:lnTo>
                  <a:pt x="12113803" y="1734338"/>
                </a:lnTo>
                <a:cubicBezTo>
                  <a:pt x="10139508" y="1932287"/>
                  <a:pt x="8237152" y="2025290"/>
                  <a:pt x="6753597" y="2057895"/>
                </a:cubicBezTo>
                <a:cubicBezTo>
                  <a:pt x="4940362" y="2097744"/>
                  <a:pt x="2657278" y="2078414"/>
                  <a:pt x="400746" y="1886552"/>
                </a:cubicBezTo>
                <a:lnTo>
                  <a:pt x="0" y="1849576"/>
                </a:lnTo>
                <a:lnTo>
                  <a:pt x="0" y="750237"/>
                </a:lnTo>
                <a:lnTo>
                  <a:pt x="0" y="558112"/>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C4DE05-9A9E-CB47-8A9F-3A8B85419C3A}"/>
              </a:ext>
            </a:extLst>
          </p:cNvPr>
          <p:cNvSpPr>
            <a:spLocks noGrp="1"/>
          </p:cNvSpPr>
          <p:nvPr>
            <p:ph type="title"/>
          </p:nvPr>
        </p:nvSpPr>
        <p:spPr>
          <a:xfrm>
            <a:off x="-1060" y="12732"/>
            <a:ext cx="12194120" cy="1674005"/>
          </a:xfrm>
        </p:spPr>
        <p:txBody>
          <a:bodyPr anchor="ctr">
            <a:noAutofit/>
          </a:bodyPr>
          <a:lstStyle/>
          <a:p>
            <a:br>
              <a:rPr lang="en-US" sz="5400" b="1" baseline="30000" dirty="0">
                <a:solidFill>
                  <a:schemeClr val="accent1"/>
                </a:solidFill>
              </a:rPr>
            </a:br>
            <a:r>
              <a:rPr lang="en-US" sz="5400" b="1" baseline="30000" dirty="0">
                <a:solidFill>
                  <a:schemeClr val="accent1"/>
                </a:solidFill>
              </a:rPr>
              <a:t>Relative Risk Lesson appropriate for middle grades,</a:t>
            </a:r>
            <a:br>
              <a:rPr lang="en-US" sz="5400" b="1" baseline="30000" dirty="0">
                <a:solidFill>
                  <a:schemeClr val="accent1"/>
                </a:solidFill>
              </a:rPr>
            </a:br>
            <a:r>
              <a:rPr lang="en-US" sz="5400" b="1" baseline="30000" dirty="0">
                <a:solidFill>
                  <a:schemeClr val="accent1"/>
                </a:solidFill>
              </a:rPr>
              <a:t>or as a warm-up for high school Relative Risk Lesson</a:t>
            </a:r>
          </a:p>
        </p:txBody>
      </p:sp>
      <p:sp>
        <p:nvSpPr>
          <p:cNvPr id="3" name="Content Placeholder 2">
            <a:extLst>
              <a:ext uri="{FF2B5EF4-FFF2-40B4-BE49-F238E27FC236}">
                <a16:creationId xmlns:a16="http://schemas.microsoft.com/office/drawing/2014/main" id="{16687432-AB45-C942-9B7B-697C8C8FA006}"/>
              </a:ext>
            </a:extLst>
          </p:cNvPr>
          <p:cNvSpPr>
            <a:spLocks noGrp="1"/>
          </p:cNvSpPr>
          <p:nvPr>
            <p:ph idx="1"/>
          </p:nvPr>
        </p:nvSpPr>
        <p:spPr>
          <a:xfrm>
            <a:off x="-7824" y="2007387"/>
            <a:ext cx="12331752" cy="4809218"/>
          </a:xfrm>
        </p:spPr>
        <p:txBody>
          <a:bodyPr>
            <a:noAutofit/>
          </a:bodyPr>
          <a:lstStyle/>
          <a:p>
            <a:pPr marL="0" indent="0">
              <a:lnSpc>
                <a:spcPct val="110000"/>
              </a:lnSpc>
              <a:buNone/>
            </a:pPr>
            <a:r>
              <a:rPr lang="en-US" sz="2000" dirty="0"/>
              <a:t>Common Core Standards: Any standard related to fractions &amp; multiplicative comparisons, or probability</a:t>
            </a:r>
            <a:br>
              <a:rPr lang="en-US" sz="2000" dirty="0"/>
            </a:br>
            <a:r>
              <a:rPr lang="en-US" sz="2000" dirty="0"/>
              <a:t>			     	e.g. 6.RP.A.1, 7.SP.C.5</a:t>
            </a:r>
            <a:br>
              <a:rPr lang="en-US" sz="2000" dirty="0"/>
            </a:br>
            <a:r>
              <a:rPr lang="en-US" sz="2000" dirty="0"/>
              <a:t>			     PLUS the Mathematical Practice Standards MP.2, MP.3, &amp; MP.4</a:t>
            </a:r>
            <a:br>
              <a:rPr lang="en-US" sz="2000" dirty="0"/>
            </a:br>
            <a:br>
              <a:rPr lang="en-US" sz="2000" dirty="0"/>
            </a:br>
            <a:r>
              <a:rPr lang="en-US" sz="2000" dirty="0"/>
              <a:t>Student Objectives: To use the real-world context of risk to find and interpret relative size between two risks expressed as percentages.</a:t>
            </a:r>
            <a:br>
              <a:rPr lang="en-US" sz="2000" dirty="0"/>
            </a:br>
            <a:br>
              <a:rPr lang="en-US" sz="2000" dirty="0"/>
            </a:br>
            <a:r>
              <a:rPr lang="en-US" sz="2000" dirty="0"/>
              <a:t>Teachers, this </a:t>
            </a:r>
            <a:r>
              <a:rPr lang="en-US" sz="2000" dirty="0" err="1"/>
              <a:t>Powerpoint</a:t>
            </a:r>
            <a:r>
              <a:rPr lang="en-US" sz="2000" dirty="0"/>
              <a:t> presentation is designed to be shared by the teacher while students use their 1-to-1 devices to log onto the Relative Risk Tool.  They also need a calculator or calculator app. If you do not have 1-to-1 devices, you can still share the RR Tool on your teacher computer and have students pull the data for the class to work with.</a:t>
            </a:r>
            <a:br>
              <a:rPr lang="en-US" sz="2000" dirty="0"/>
            </a:br>
            <a:br>
              <a:rPr lang="en-US" sz="2000" dirty="0"/>
            </a:br>
            <a:r>
              <a:rPr lang="en-US" sz="2000" dirty="0"/>
              <a:t>Additional follow-up questions are in the notes for each slide. Please click through “Presenter View” on your own first to read the teacher’s notes and see the animated sections pop up!</a:t>
            </a:r>
          </a:p>
        </p:txBody>
      </p:sp>
    </p:spTree>
    <p:extLst>
      <p:ext uri="{BB962C8B-B14F-4D97-AF65-F5344CB8AC3E}">
        <p14:creationId xmlns:p14="http://schemas.microsoft.com/office/powerpoint/2010/main" val="27208283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0E7E6F-FDFC-5A4F-9302-6D21284C91ED}"/>
              </a:ext>
            </a:extLst>
          </p:cNvPr>
          <p:cNvSpPr>
            <a:spLocks noGrp="1"/>
          </p:cNvSpPr>
          <p:nvPr>
            <p:ph type="title"/>
          </p:nvPr>
        </p:nvSpPr>
        <p:spPr>
          <a:xfrm>
            <a:off x="2333239" y="369496"/>
            <a:ext cx="9260273" cy="3786868"/>
          </a:xfrm>
        </p:spPr>
        <p:txBody>
          <a:bodyPr anchor="t">
            <a:normAutofit fontScale="90000"/>
          </a:bodyPr>
          <a:lstStyle/>
          <a:p>
            <a:pPr algn="l"/>
            <a:r>
              <a:rPr lang="en-US" sz="4900" b="1" dirty="0">
                <a:solidFill>
                  <a:schemeClr val="tx1"/>
                </a:solidFill>
              </a:rPr>
              <a:t>Today we’re going to talk about two ideas:</a:t>
            </a:r>
            <a:br>
              <a:rPr lang="en-US" sz="4900" b="1" dirty="0">
                <a:solidFill>
                  <a:schemeClr val="tx1"/>
                </a:solidFill>
              </a:rPr>
            </a:br>
            <a:br>
              <a:rPr lang="en-US" sz="4900" b="1" dirty="0">
                <a:solidFill>
                  <a:schemeClr val="tx1"/>
                </a:solidFill>
              </a:rPr>
            </a:br>
            <a:r>
              <a:rPr lang="en-US" sz="4900" b="1" dirty="0">
                <a:solidFill>
                  <a:schemeClr val="tx1"/>
                </a:solidFill>
              </a:rPr>
              <a:t>- Comparing riskiness</a:t>
            </a:r>
            <a:br>
              <a:rPr lang="en-US" sz="4900" b="1" dirty="0">
                <a:solidFill>
                  <a:schemeClr val="tx1"/>
                </a:solidFill>
              </a:rPr>
            </a:br>
            <a:br>
              <a:rPr lang="en-US" sz="4900" b="1" dirty="0">
                <a:solidFill>
                  <a:schemeClr val="tx1"/>
                </a:solidFill>
              </a:rPr>
            </a:br>
            <a:r>
              <a:rPr lang="en-US" sz="4900" b="1" dirty="0">
                <a:solidFill>
                  <a:schemeClr val="tx1"/>
                </a:solidFill>
              </a:rPr>
              <a:t>- Different ways to measure comparisons</a:t>
            </a:r>
            <a:br>
              <a:rPr lang="en-US" sz="4900" b="1" dirty="0">
                <a:solidFill>
                  <a:schemeClr val="tx1"/>
                </a:solidFill>
              </a:rPr>
            </a:br>
            <a:br>
              <a:rPr lang="en-US" sz="3600" b="1" dirty="0">
                <a:solidFill>
                  <a:schemeClr val="tx1"/>
                </a:solidFill>
              </a:rPr>
            </a:br>
            <a:endParaRPr lang="en-US" sz="3600" b="1" dirty="0">
              <a:solidFill>
                <a:schemeClr val="tx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5927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DE91074E-20F9-8344-9992-9481704B268E}"/>
              </a:ext>
            </a:extLst>
          </p:cNvPr>
          <p:cNvSpPr>
            <a:spLocks noGrp="1"/>
          </p:cNvSpPr>
          <p:nvPr>
            <p:ph type="title"/>
          </p:nvPr>
        </p:nvSpPr>
        <p:spPr>
          <a:xfrm>
            <a:off x="545307" y="81997"/>
            <a:ext cx="11288712" cy="2761796"/>
          </a:xfrm>
        </p:spPr>
        <p:txBody>
          <a:bodyPr anchor="b">
            <a:normAutofit/>
          </a:bodyPr>
          <a:lstStyle/>
          <a:p>
            <a:pPr algn="l"/>
            <a:r>
              <a:rPr lang="en-US" sz="4400" b="1" dirty="0">
                <a:solidFill>
                  <a:schemeClr val="tx1"/>
                </a:solidFill>
              </a:rPr>
              <a:t>Should we ever do things that have some risk?</a:t>
            </a:r>
            <a:br>
              <a:rPr lang="en-US" sz="4400" b="1" dirty="0">
                <a:solidFill>
                  <a:schemeClr val="tx1"/>
                </a:solidFill>
              </a:rPr>
            </a:br>
            <a:br>
              <a:rPr lang="en-US" sz="4400" b="1" dirty="0">
                <a:solidFill>
                  <a:schemeClr val="tx1"/>
                </a:solidFill>
              </a:rPr>
            </a:br>
            <a:r>
              <a:rPr lang="en-US" sz="4400" b="1" dirty="0">
                <a:solidFill>
                  <a:schemeClr val="tx1"/>
                </a:solidFill>
              </a:rPr>
              <a:t>How should we decide?</a:t>
            </a:r>
          </a:p>
        </p:txBody>
      </p:sp>
      <p:pic>
        <p:nvPicPr>
          <p:cNvPr id="1026" name="Picture 2" descr="Free Cartoon Confused Face, Download Free Cartoon Confused Face png images,  Free ClipArts on Clipart Library">
            <a:extLst>
              <a:ext uri="{FF2B5EF4-FFF2-40B4-BE49-F238E27FC236}">
                <a16:creationId xmlns:a16="http://schemas.microsoft.com/office/drawing/2014/main" id="{139848BC-815E-684C-96E8-637BA261B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575" y="1608931"/>
            <a:ext cx="3676959" cy="415140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428450DA-3B26-DE41-8227-DF87F878EFEA}"/>
              </a:ext>
            </a:extLst>
          </p:cNvPr>
          <p:cNvSpPr txBox="1"/>
          <p:nvPr/>
        </p:nvSpPr>
        <p:spPr>
          <a:xfrm>
            <a:off x="261938" y="3149512"/>
            <a:ext cx="8362951" cy="2862322"/>
          </a:xfrm>
          <a:prstGeom prst="rect">
            <a:avLst/>
          </a:prstGeom>
          <a:noFill/>
        </p:spPr>
        <p:txBody>
          <a:bodyPr wrap="square" rtlCol="0">
            <a:spAutoFit/>
          </a:bodyPr>
          <a:lstStyle/>
          <a:p>
            <a:pPr algn="ctr"/>
            <a:r>
              <a:rPr lang="en-US" sz="3600" dirty="0">
                <a:solidFill>
                  <a:schemeClr val="accent1"/>
                </a:solidFill>
              </a:rPr>
              <a:t>Everything in life has risk, even just walking on the sidewalk!</a:t>
            </a:r>
          </a:p>
          <a:p>
            <a:pPr algn="ctr"/>
            <a:endParaRPr lang="en-US" sz="3600" dirty="0">
              <a:solidFill>
                <a:schemeClr val="accent1"/>
              </a:solidFill>
            </a:endParaRPr>
          </a:p>
          <a:p>
            <a:pPr algn="ctr"/>
            <a:r>
              <a:rPr lang="en-US" sz="3600" dirty="0">
                <a:solidFill>
                  <a:schemeClr val="accent1"/>
                </a:solidFill>
              </a:rPr>
              <a:t>Our job is to </a:t>
            </a:r>
            <a:r>
              <a:rPr lang="en-US" sz="3600" b="1" u="sng" dirty="0">
                <a:solidFill>
                  <a:schemeClr val="accent1"/>
                </a:solidFill>
              </a:rPr>
              <a:t>compare</a:t>
            </a:r>
            <a:r>
              <a:rPr lang="en-US" sz="3600" dirty="0">
                <a:solidFill>
                  <a:schemeClr val="accent1"/>
                </a:solidFill>
              </a:rPr>
              <a:t> risks and not do very risky things or hurt other people. </a:t>
            </a:r>
          </a:p>
        </p:txBody>
      </p:sp>
    </p:spTree>
    <p:extLst>
      <p:ext uri="{BB962C8B-B14F-4D97-AF65-F5344CB8AC3E}">
        <p14:creationId xmlns:p14="http://schemas.microsoft.com/office/powerpoint/2010/main" val="426852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Title 1">
            <a:extLst>
              <a:ext uri="{FF2B5EF4-FFF2-40B4-BE49-F238E27FC236}">
                <a16:creationId xmlns:a16="http://schemas.microsoft.com/office/drawing/2014/main" id="{E2578AD0-00B5-E24D-A864-14891E985582}"/>
              </a:ext>
            </a:extLst>
          </p:cNvPr>
          <p:cNvSpPr>
            <a:spLocks noGrp="1"/>
          </p:cNvSpPr>
          <p:nvPr>
            <p:ph type="title"/>
          </p:nvPr>
        </p:nvSpPr>
        <p:spPr>
          <a:xfrm>
            <a:off x="1454572" y="-38100"/>
            <a:ext cx="9348366" cy="2999532"/>
          </a:xfrm>
        </p:spPr>
        <p:txBody>
          <a:bodyPr anchor="b">
            <a:normAutofit/>
          </a:bodyPr>
          <a:lstStyle/>
          <a:p>
            <a:pPr algn="l"/>
            <a:r>
              <a:rPr lang="en-US" sz="4400" b="1" dirty="0">
                <a:solidFill>
                  <a:schemeClr val="tx1"/>
                </a:solidFill>
              </a:rPr>
              <a:t>Is 2% percent a big or small percentage?</a:t>
            </a:r>
            <a:br>
              <a:rPr lang="en-US" sz="4400" b="1" dirty="0">
                <a:solidFill>
                  <a:schemeClr val="tx1"/>
                </a:solidFill>
              </a:rPr>
            </a:br>
            <a:br>
              <a:rPr lang="en-US" sz="4400" b="1" dirty="0">
                <a:solidFill>
                  <a:schemeClr val="tx1"/>
                </a:solidFill>
              </a:rPr>
            </a:br>
            <a:r>
              <a:rPr lang="en-US" sz="4400" b="1" dirty="0">
                <a:solidFill>
                  <a:schemeClr val="tx1"/>
                </a:solidFill>
              </a:rPr>
              <a:t>Discuss with your partner/table. Be ready to share!</a:t>
            </a:r>
          </a:p>
        </p:txBody>
      </p:sp>
      <p:sp>
        <p:nvSpPr>
          <p:cNvPr id="33" name="TextBox 32">
            <a:extLst>
              <a:ext uri="{FF2B5EF4-FFF2-40B4-BE49-F238E27FC236}">
                <a16:creationId xmlns:a16="http://schemas.microsoft.com/office/drawing/2014/main" id="{EE843365-5540-3B4F-829F-29BEFE149C0A}"/>
              </a:ext>
            </a:extLst>
          </p:cNvPr>
          <p:cNvSpPr txBox="1"/>
          <p:nvPr/>
        </p:nvSpPr>
        <p:spPr>
          <a:xfrm>
            <a:off x="-75011" y="3694014"/>
            <a:ext cx="12192000" cy="2308324"/>
          </a:xfrm>
          <a:prstGeom prst="rect">
            <a:avLst/>
          </a:prstGeom>
          <a:noFill/>
        </p:spPr>
        <p:txBody>
          <a:bodyPr wrap="square" rtlCol="0">
            <a:spAutoFit/>
          </a:bodyPr>
          <a:lstStyle/>
          <a:p>
            <a:pPr algn="ctr"/>
            <a:r>
              <a:rPr lang="en-US" sz="3600" dirty="0">
                <a:solidFill>
                  <a:schemeClr val="accent1"/>
                </a:solidFill>
              </a:rPr>
              <a:t>This depends on the context!</a:t>
            </a:r>
            <a:br>
              <a:rPr lang="en-US" sz="3600" dirty="0">
                <a:solidFill>
                  <a:schemeClr val="accent1"/>
                </a:solidFill>
              </a:rPr>
            </a:br>
            <a:br>
              <a:rPr lang="en-US" sz="3600" dirty="0">
                <a:solidFill>
                  <a:schemeClr val="accent1"/>
                </a:solidFill>
              </a:rPr>
            </a:br>
            <a:r>
              <a:rPr lang="en-US" sz="3600" dirty="0">
                <a:solidFill>
                  <a:schemeClr val="accent1"/>
                </a:solidFill>
              </a:rPr>
              <a:t>A 2% tip for a waiter is small,</a:t>
            </a:r>
            <a:br>
              <a:rPr lang="en-US" sz="3600" dirty="0">
                <a:solidFill>
                  <a:schemeClr val="accent1"/>
                </a:solidFill>
              </a:rPr>
            </a:br>
            <a:r>
              <a:rPr lang="en-US" sz="3600" dirty="0">
                <a:solidFill>
                  <a:schemeClr val="accent1"/>
                </a:solidFill>
              </a:rPr>
              <a:t>but a 2% chance of dying is very high.</a:t>
            </a:r>
          </a:p>
        </p:txBody>
      </p:sp>
    </p:spTree>
    <p:extLst>
      <p:ext uri="{BB962C8B-B14F-4D97-AF65-F5344CB8AC3E}">
        <p14:creationId xmlns:p14="http://schemas.microsoft.com/office/powerpoint/2010/main" val="11264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Title 1">
            <a:extLst>
              <a:ext uri="{FF2B5EF4-FFF2-40B4-BE49-F238E27FC236}">
                <a16:creationId xmlns:a16="http://schemas.microsoft.com/office/drawing/2014/main" id="{E2578AD0-00B5-E24D-A864-14891E985582}"/>
              </a:ext>
            </a:extLst>
          </p:cNvPr>
          <p:cNvSpPr>
            <a:spLocks noGrp="1"/>
          </p:cNvSpPr>
          <p:nvPr>
            <p:ph type="title"/>
          </p:nvPr>
        </p:nvSpPr>
        <p:spPr>
          <a:xfrm>
            <a:off x="272258" y="149795"/>
            <a:ext cx="11288712" cy="3539457"/>
          </a:xfrm>
        </p:spPr>
        <p:txBody>
          <a:bodyPr anchor="b">
            <a:normAutofit/>
          </a:bodyPr>
          <a:lstStyle/>
          <a:p>
            <a:pPr algn="l"/>
            <a:r>
              <a:rPr lang="en-US" sz="4400" b="1" dirty="0">
                <a:solidFill>
                  <a:schemeClr val="tx1"/>
                </a:solidFill>
              </a:rPr>
              <a:t>Average unvaccinated 68 year </a:t>
            </a:r>
            <a:r>
              <a:rPr lang="en-US" sz="4400" b="1" dirty="0" err="1">
                <a:solidFill>
                  <a:schemeClr val="tx1"/>
                </a:solidFill>
              </a:rPr>
              <a:t>olds</a:t>
            </a:r>
            <a:r>
              <a:rPr lang="en-US" sz="4400" b="1" dirty="0">
                <a:solidFill>
                  <a:schemeClr val="tx1"/>
                </a:solidFill>
              </a:rPr>
              <a:t> have a 2% risk of dying if they catch COVID-19. </a:t>
            </a:r>
            <a:br>
              <a:rPr lang="en-US" sz="4400" b="1" dirty="0">
                <a:solidFill>
                  <a:schemeClr val="tx1"/>
                </a:solidFill>
              </a:rPr>
            </a:br>
            <a:br>
              <a:rPr lang="en-US" sz="4400" b="1" dirty="0">
                <a:solidFill>
                  <a:schemeClr val="tx1"/>
                </a:solidFill>
              </a:rPr>
            </a:br>
            <a:r>
              <a:rPr lang="en-US" sz="4400" b="1" dirty="0">
                <a:solidFill>
                  <a:schemeClr val="tx1"/>
                </a:solidFill>
              </a:rPr>
              <a:t>What does it mean to have a 2% risk?</a:t>
            </a:r>
          </a:p>
        </p:txBody>
      </p:sp>
      <p:sp>
        <p:nvSpPr>
          <p:cNvPr id="34" name="TextBox 33">
            <a:extLst>
              <a:ext uri="{FF2B5EF4-FFF2-40B4-BE49-F238E27FC236}">
                <a16:creationId xmlns:a16="http://schemas.microsoft.com/office/drawing/2014/main" id="{8446BF11-3540-7A41-9162-F2B44002D6B2}"/>
              </a:ext>
            </a:extLst>
          </p:cNvPr>
          <p:cNvSpPr txBox="1"/>
          <p:nvPr/>
        </p:nvSpPr>
        <p:spPr>
          <a:xfrm>
            <a:off x="-75011" y="3694014"/>
            <a:ext cx="12192000" cy="2308324"/>
          </a:xfrm>
          <a:prstGeom prst="rect">
            <a:avLst/>
          </a:prstGeom>
          <a:noFill/>
        </p:spPr>
        <p:txBody>
          <a:bodyPr wrap="square" rtlCol="0">
            <a:spAutoFit/>
          </a:bodyPr>
          <a:lstStyle/>
          <a:p>
            <a:pPr algn="ctr"/>
            <a:r>
              <a:rPr lang="en-US" sz="3600" dirty="0">
                <a:solidFill>
                  <a:schemeClr val="accent1"/>
                </a:solidFill>
              </a:rPr>
              <a:t>If we keep randomly picking 68-year-olds who got COVID-19 over and over and checking on them, as we check a LOT of people we’ll find that about 2 out of every 100 died.</a:t>
            </a:r>
          </a:p>
        </p:txBody>
      </p:sp>
    </p:spTree>
    <p:extLst>
      <p:ext uri="{BB962C8B-B14F-4D97-AF65-F5344CB8AC3E}">
        <p14:creationId xmlns:p14="http://schemas.microsoft.com/office/powerpoint/2010/main" val="50826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Title 1">
            <a:extLst>
              <a:ext uri="{FF2B5EF4-FFF2-40B4-BE49-F238E27FC236}">
                <a16:creationId xmlns:a16="http://schemas.microsoft.com/office/drawing/2014/main" id="{E2578AD0-00B5-E24D-A864-14891E985582}"/>
              </a:ext>
            </a:extLst>
          </p:cNvPr>
          <p:cNvSpPr>
            <a:spLocks noGrp="1"/>
          </p:cNvSpPr>
          <p:nvPr>
            <p:ph type="title"/>
          </p:nvPr>
        </p:nvSpPr>
        <p:spPr>
          <a:xfrm>
            <a:off x="25398" y="-1128032"/>
            <a:ext cx="12192001" cy="6331254"/>
          </a:xfrm>
        </p:spPr>
        <p:txBody>
          <a:bodyPr anchor="b">
            <a:normAutofit/>
          </a:bodyPr>
          <a:lstStyle/>
          <a:p>
            <a:pPr algn="l"/>
            <a:r>
              <a:rPr lang="en-US" sz="4400" b="1" dirty="0">
                <a:solidFill>
                  <a:schemeClr val="tx1"/>
                </a:solidFill>
              </a:rPr>
              <a:t>	Average unvaccinated 68-year-olds have 2% risk </a:t>
            </a:r>
            <a:br>
              <a:rPr lang="en-US" sz="4400" b="1" dirty="0">
                <a:solidFill>
                  <a:schemeClr val="tx1"/>
                </a:solidFill>
              </a:rPr>
            </a:br>
            <a:r>
              <a:rPr lang="en-US" sz="4400" b="1" dirty="0">
                <a:solidFill>
                  <a:schemeClr val="tx1"/>
                </a:solidFill>
              </a:rPr>
              <a:t>         of dying from COVID-19 if infected</a:t>
            </a:r>
            <a:br>
              <a:rPr lang="en-US" sz="4400" b="1" dirty="0">
                <a:solidFill>
                  <a:schemeClr val="tx1"/>
                </a:solidFill>
              </a:rPr>
            </a:br>
            <a:br>
              <a:rPr lang="en-US" sz="4400" b="1" dirty="0">
                <a:solidFill>
                  <a:schemeClr val="tx1"/>
                </a:solidFill>
              </a:rPr>
            </a:br>
            <a:r>
              <a:rPr lang="en-US" sz="4400" b="1" dirty="0">
                <a:solidFill>
                  <a:schemeClr val="tx1"/>
                </a:solidFill>
              </a:rPr>
              <a:t>- If I put 100 people aged 68 with COVID-19 in a room, will 2 of them definitely die?</a:t>
            </a:r>
            <a:br>
              <a:rPr lang="en-US" sz="4400" b="1" dirty="0">
                <a:solidFill>
                  <a:schemeClr val="tx1"/>
                </a:solidFill>
              </a:rPr>
            </a:br>
            <a:br>
              <a:rPr lang="en-US" sz="4400" b="1" dirty="0">
                <a:solidFill>
                  <a:schemeClr val="tx1"/>
                </a:solidFill>
              </a:rPr>
            </a:br>
            <a:r>
              <a:rPr lang="en-US" sz="4400" b="1" dirty="0">
                <a:solidFill>
                  <a:schemeClr val="tx1"/>
                </a:solidFill>
              </a:rPr>
              <a:t>- If I put 100 people aged 68 with COVID-19 in a room, and 2 die, will everyone else definitely recover?</a:t>
            </a:r>
          </a:p>
        </p:txBody>
      </p:sp>
      <p:sp>
        <p:nvSpPr>
          <p:cNvPr id="4" name="Rectangle 3">
            <a:extLst>
              <a:ext uri="{FF2B5EF4-FFF2-40B4-BE49-F238E27FC236}">
                <a16:creationId xmlns:a16="http://schemas.microsoft.com/office/drawing/2014/main" id="{11D81974-5155-F44A-83B3-AA394C7AD72D}"/>
              </a:ext>
            </a:extLst>
          </p:cNvPr>
          <p:cNvSpPr/>
          <p:nvPr/>
        </p:nvSpPr>
        <p:spPr>
          <a:xfrm>
            <a:off x="889000" y="338740"/>
            <a:ext cx="10704512" cy="1758347"/>
          </a:xfrm>
          <a:custGeom>
            <a:avLst/>
            <a:gdLst>
              <a:gd name="connsiteX0" fmla="*/ 0 w 10069511"/>
              <a:gd name="connsiteY0" fmla="*/ 0 h 1404143"/>
              <a:gd name="connsiteX1" fmla="*/ 10069511 w 10069511"/>
              <a:gd name="connsiteY1" fmla="*/ 0 h 1404143"/>
              <a:gd name="connsiteX2" fmla="*/ 10069511 w 10069511"/>
              <a:gd name="connsiteY2" fmla="*/ 1404143 h 1404143"/>
              <a:gd name="connsiteX3" fmla="*/ 0 w 10069511"/>
              <a:gd name="connsiteY3" fmla="*/ 1404143 h 1404143"/>
              <a:gd name="connsiteX4" fmla="*/ 0 w 10069511"/>
              <a:gd name="connsiteY4" fmla="*/ 0 h 140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9511" h="1404143" extrusionOk="0">
                <a:moveTo>
                  <a:pt x="0" y="0"/>
                </a:moveTo>
                <a:cubicBezTo>
                  <a:pt x="3958543" y="-5054"/>
                  <a:pt x="8774032" y="-108175"/>
                  <a:pt x="10069511" y="0"/>
                </a:cubicBezTo>
                <a:cubicBezTo>
                  <a:pt x="10133781" y="245928"/>
                  <a:pt x="10007363" y="1095011"/>
                  <a:pt x="10069511" y="1404143"/>
                </a:cubicBezTo>
                <a:cubicBezTo>
                  <a:pt x="6584395" y="1480595"/>
                  <a:pt x="1816009" y="1350146"/>
                  <a:pt x="0" y="1404143"/>
                </a:cubicBezTo>
                <a:cubicBezTo>
                  <a:pt x="-22923" y="999828"/>
                  <a:pt x="50056" y="689233"/>
                  <a:pt x="0" y="0"/>
                </a:cubicBezTo>
                <a:close/>
              </a:path>
            </a:pathLst>
          </a:custGeom>
          <a:noFill/>
          <a:ln w="44450">
            <a:solidFill>
              <a:srgbClr val="00B050"/>
            </a:solidFill>
            <a:extLst>
              <a:ext uri="{C807C97D-BFC1-408E-A445-0C87EB9F89A2}">
                <ask:lineSketchStyleProps xmlns:ask="http://schemas.microsoft.com/office/drawing/2018/sketchyshapes" sd="446193783">
                  <a:custGeom>
                    <a:avLst/>
                    <a:gdLst>
                      <a:gd name="connsiteX0" fmla="*/ 0 w 10704512"/>
                      <a:gd name="connsiteY0" fmla="*/ 0 h 1758347"/>
                      <a:gd name="connsiteX1" fmla="*/ 10704512 w 10704512"/>
                      <a:gd name="connsiteY1" fmla="*/ 0 h 1758347"/>
                      <a:gd name="connsiteX2" fmla="*/ 10704512 w 10704512"/>
                      <a:gd name="connsiteY2" fmla="*/ 1758347 h 1758347"/>
                      <a:gd name="connsiteX3" fmla="*/ 0 w 10704512"/>
                      <a:gd name="connsiteY3" fmla="*/ 1758347 h 1758347"/>
                      <a:gd name="connsiteX4" fmla="*/ 0 w 10704512"/>
                      <a:gd name="connsiteY4" fmla="*/ 0 h 17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4512" h="1758347" extrusionOk="0">
                        <a:moveTo>
                          <a:pt x="0" y="0"/>
                        </a:moveTo>
                        <a:cubicBezTo>
                          <a:pt x="3989267" y="-105080"/>
                          <a:pt x="9471429" y="-239778"/>
                          <a:pt x="10704512" y="0"/>
                        </a:cubicBezTo>
                        <a:cubicBezTo>
                          <a:pt x="10796258" y="326289"/>
                          <a:pt x="10642981" y="1376724"/>
                          <a:pt x="10704512" y="1758347"/>
                        </a:cubicBezTo>
                        <a:cubicBezTo>
                          <a:pt x="7216972" y="1574619"/>
                          <a:pt x="1562376" y="1693894"/>
                          <a:pt x="0" y="1758347"/>
                        </a:cubicBezTo>
                        <a:cubicBezTo>
                          <a:pt x="9331" y="1277579"/>
                          <a:pt x="62026" y="852433"/>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BB49"/>
              </a:solidFill>
            </a:endParaRPr>
          </a:p>
        </p:txBody>
      </p:sp>
      <p:sp>
        <p:nvSpPr>
          <p:cNvPr id="33" name="TextBox 32">
            <a:extLst>
              <a:ext uri="{FF2B5EF4-FFF2-40B4-BE49-F238E27FC236}">
                <a16:creationId xmlns:a16="http://schemas.microsoft.com/office/drawing/2014/main" id="{55EC2513-ACDB-6B4D-8777-C5724F2D8887}"/>
              </a:ext>
            </a:extLst>
          </p:cNvPr>
          <p:cNvSpPr txBox="1"/>
          <p:nvPr/>
        </p:nvSpPr>
        <p:spPr>
          <a:xfrm>
            <a:off x="-261938" y="5137676"/>
            <a:ext cx="12192000" cy="1200329"/>
          </a:xfrm>
          <a:prstGeom prst="rect">
            <a:avLst/>
          </a:prstGeom>
          <a:noFill/>
        </p:spPr>
        <p:txBody>
          <a:bodyPr wrap="square" rtlCol="0">
            <a:spAutoFit/>
          </a:bodyPr>
          <a:lstStyle/>
          <a:p>
            <a:pPr algn="ctr"/>
            <a:r>
              <a:rPr lang="en-US" sz="3600" dirty="0">
                <a:solidFill>
                  <a:schemeClr val="accent1"/>
                </a:solidFill>
              </a:rPr>
              <a:t>No, this probability is a long-term prediction for many people, not 1 set of 100 people.</a:t>
            </a:r>
          </a:p>
        </p:txBody>
      </p:sp>
    </p:spTree>
    <p:extLst>
      <p:ext uri="{BB962C8B-B14F-4D97-AF65-F5344CB8AC3E}">
        <p14:creationId xmlns:p14="http://schemas.microsoft.com/office/powerpoint/2010/main" val="6578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91FC-E6F3-4A42-93B9-5A2047BD518F}"/>
              </a:ext>
            </a:extLst>
          </p:cNvPr>
          <p:cNvSpPr>
            <a:spLocks noGrp="1"/>
          </p:cNvSpPr>
          <p:nvPr>
            <p:ph type="title"/>
          </p:nvPr>
        </p:nvSpPr>
        <p:spPr>
          <a:xfrm>
            <a:off x="631767" y="1686803"/>
            <a:ext cx="4106488" cy="3484393"/>
          </a:xfrm>
        </p:spPr>
        <p:txBody>
          <a:bodyPr>
            <a:normAutofit/>
          </a:bodyPr>
          <a:lstStyle/>
          <a:p>
            <a:r>
              <a:rPr lang="en-US" b="1" dirty="0">
                <a:solidFill>
                  <a:schemeClr val="tx1"/>
                </a:solidFill>
              </a:rPr>
              <a:t>Play with the Relative Risk Tool for a few minutes!</a:t>
            </a:r>
          </a:p>
        </p:txBody>
      </p:sp>
      <p:sp>
        <p:nvSpPr>
          <p:cNvPr id="5" name="Rectangle 4">
            <a:extLst>
              <a:ext uri="{FF2B5EF4-FFF2-40B4-BE49-F238E27FC236}">
                <a16:creationId xmlns:a16="http://schemas.microsoft.com/office/drawing/2014/main" id="{0495BC49-ACAE-2D40-BD5A-C5543A0BF0FA}"/>
              </a:ext>
            </a:extLst>
          </p:cNvPr>
          <p:cNvSpPr/>
          <p:nvPr/>
        </p:nvSpPr>
        <p:spPr>
          <a:xfrm>
            <a:off x="4890366" y="6159530"/>
            <a:ext cx="6845079" cy="523220"/>
          </a:xfrm>
          <a:prstGeom prst="rect">
            <a:avLst/>
          </a:prstGeom>
        </p:spPr>
        <p:txBody>
          <a:bodyPr wrap="none">
            <a:spAutoFit/>
          </a:bodyPr>
          <a:lstStyle/>
          <a:p>
            <a:r>
              <a:rPr lang="en-US" sz="2800" dirty="0"/>
              <a:t>https://www.covidtaser.com/relativerisk</a:t>
            </a:r>
          </a:p>
        </p:txBody>
      </p:sp>
      <p:pic>
        <p:nvPicPr>
          <p:cNvPr id="6" name="Picture 5">
            <a:extLst>
              <a:ext uri="{FF2B5EF4-FFF2-40B4-BE49-F238E27FC236}">
                <a16:creationId xmlns:a16="http://schemas.microsoft.com/office/drawing/2014/main" id="{EA36C1CB-C0BC-4505-8BA6-CF05687E960F}"/>
              </a:ext>
            </a:extLst>
          </p:cNvPr>
          <p:cNvPicPr>
            <a:picLocks noChangeAspect="1"/>
          </p:cNvPicPr>
          <p:nvPr/>
        </p:nvPicPr>
        <p:blipFill>
          <a:blip r:embed="rId3"/>
          <a:stretch>
            <a:fillRect/>
          </a:stretch>
        </p:blipFill>
        <p:spPr>
          <a:xfrm>
            <a:off x="5269291" y="0"/>
            <a:ext cx="6116911" cy="6011056"/>
          </a:xfrm>
          <a:prstGeom prst="rect">
            <a:avLst/>
          </a:prstGeom>
        </p:spPr>
      </p:pic>
    </p:spTree>
    <p:extLst>
      <p:ext uri="{BB962C8B-B14F-4D97-AF65-F5344CB8AC3E}">
        <p14:creationId xmlns:p14="http://schemas.microsoft.com/office/powerpoint/2010/main" val="13262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Title 1">
            <a:extLst>
              <a:ext uri="{FF2B5EF4-FFF2-40B4-BE49-F238E27FC236}">
                <a16:creationId xmlns:a16="http://schemas.microsoft.com/office/drawing/2014/main" id="{E2578AD0-00B5-E24D-A864-14891E985582}"/>
              </a:ext>
            </a:extLst>
          </p:cNvPr>
          <p:cNvSpPr>
            <a:spLocks noGrp="1"/>
          </p:cNvSpPr>
          <p:nvPr>
            <p:ph type="title"/>
          </p:nvPr>
        </p:nvSpPr>
        <p:spPr>
          <a:xfrm>
            <a:off x="116681" y="152587"/>
            <a:ext cx="11958637" cy="5859276"/>
          </a:xfrm>
        </p:spPr>
        <p:txBody>
          <a:bodyPr anchor="b">
            <a:noAutofit/>
          </a:bodyPr>
          <a:lstStyle/>
          <a:p>
            <a:pPr algn="l"/>
            <a:r>
              <a:rPr lang="en-US" sz="4400" b="1" dirty="0">
                <a:solidFill>
                  <a:schemeClr val="tx1"/>
                </a:solidFill>
              </a:rPr>
              <a:t>Use the Relative Risk Tool to answer the following</a:t>
            </a:r>
            <a:br>
              <a:rPr lang="en-US" sz="4400" b="1" dirty="0">
                <a:solidFill>
                  <a:schemeClr val="tx1"/>
                </a:solidFill>
              </a:rPr>
            </a:br>
            <a:r>
              <a:rPr lang="en-US" sz="4400" b="1" dirty="0">
                <a:solidFill>
                  <a:schemeClr val="tx1"/>
                </a:solidFill>
              </a:rPr>
              <a:t>questions. Be ready to share!</a:t>
            </a:r>
            <a:br>
              <a:rPr lang="en-US" sz="4400" b="1" dirty="0">
                <a:solidFill>
                  <a:schemeClr val="tx1"/>
                </a:solidFill>
              </a:rPr>
            </a:br>
            <a:br>
              <a:rPr lang="en-US" sz="4400" b="1" dirty="0">
                <a:solidFill>
                  <a:schemeClr val="tx1"/>
                </a:solidFill>
              </a:rPr>
            </a:br>
            <a:r>
              <a:rPr lang="en-US" sz="4400" b="1" dirty="0">
                <a:solidFill>
                  <a:schemeClr val="tx1"/>
                </a:solidFill>
              </a:rPr>
              <a:t>- Pick any two ideas on the RR Tool to fill out this sentence:</a:t>
            </a:r>
            <a:br>
              <a:rPr lang="en-US" sz="4400" b="1" dirty="0">
                <a:solidFill>
                  <a:schemeClr val="tx1"/>
                </a:solidFill>
              </a:rPr>
            </a:br>
            <a:br>
              <a:rPr lang="en-US" sz="4400" b="1" dirty="0">
                <a:solidFill>
                  <a:schemeClr val="tx1"/>
                </a:solidFill>
              </a:rPr>
            </a:br>
            <a:r>
              <a:rPr lang="en-US" sz="4400" b="1" dirty="0">
                <a:solidFill>
                  <a:schemeClr val="tx1"/>
                </a:solidFill>
              </a:rPr>
              <a:t>		It is riskier to _______ than to _______.</a:t>
            </a:r>
            <a:br>
              <a:rPr lang="en-US" sz="4400" b="1" dirty="0">
                <a:solidFill>
                  <a:schemeClr val="tx1"/>
                </a:solidFill>
              </a:rPr>
            </a:br>
            <a:br>
              <a:rPr lang="en-US" sz="4400" b="1" dirty="0">
                <a:solidFill>
                  <a:schemeClr val="tx1"/>
                </a:solidFill>
              </a:rPr>
            </a:br>
            <a:br>
              <a:rPr lang="en-US" sz="4400" b="1" dirty="0">
                <a:solidFill>
                  <a:schemeClr val="tx1"/>
                </a:solidFill>
              </a:rPr>
            </a:br>
            <a:r>
              <a:rPr lang="en-US" sz="4400" b="1" dirty="0">
                <a:solidFill>
                  <a:schemeClr val="tx1"/>
                </a:solidFill>
              </a:rPr>
              <a:t>- When is driving riskier than 100 skydives?</a:t>
            </a:r>
          </a:p>
        </p:txBody>
      </p:sp>
      <p:sp>
        <p:nvSpPr>
          <p:cNvPr id="33" name="TextBox 32">
            <a:extLst>
              <a:ext uri="{FF2B5EF4-FFF2-40B4-BE49-F238E27FC236}">
                <a16:creationId xmlns:a16="http://schemas.microsoft.com/office/drawing/2014/main" id="{24DCDB29-B7CE-034D-A4C0-F0BA3E89F25A}"/>
              </a:ext>
            </a:extLst>
          </p:cNvPr>
          <p:cNvSpPr txBox="1"/>
          <p:nvPr/>
        </p:nvSpPr>
        <p:spPr>
          <a:xfrm>
            <a:off x="1723005" y="4180510"/>
            <a:ext cx="8362951" cy="646331"/>
          </a:xfrm>
          <a:prstGeom prst="rect">
            <a:avLst/>
          </a:prstGeom>
          <a:noFill/>
        </p:spPr>
        <p:txBody>
          <a:bodyPr wrap="square" rtlCol="0">
            <a:spAutoFit/>
          </a:bodyPr>
          <a:lstStyle/>
          <a:p>
            <a:pPr algn="ctr"/>
            <a:r>
              <a:rPr lang="en-US" sz="3600" dirty="0">
                <a:solidFill>
                  <a:schemeClr val="accent1"/>
                </a:solidFill>
              </a:rPr>
              <a:t>Answers will vary for each student.</a:t>
            </a:r>
          </a:p>
        </p:txBody>
      </p:sp>
      <p:sp>
        <p:nvSpPr>
          <p:cNvPr id="34" name="TextBox 33">
            <a:extLst>
              <a:ext uri="{FF2B5EF4-FFF2-40B4-BE49-F238E27FC236}">
                <a16:creationId xmlns:a16="http://schemas.microsoft.com/office/drawing/2014/main" id="{700D503A-34AC-A74F-AC88-D6EBB8463BA4}"/>
              </a:ext>
            </a:extLst>
          </p:cNvPr>
          <p:cNvSpPr txBox="1"/>
          <p:nvPr/>
        </p:nvSpPr>
        <p:spPr>
          <a:xfrm>
            <a:off x="527051" y="5694363"/>
            <a:ext cx="10606088" cy="1200329"/>
          </a:xfrm>
          <a:prstGeom prst="rect">
            <a:avLst/>
          </a:prstGeom>
          <a:noFill/>
        </p:spPr>
        <p:txBody>
          <a:bodyPr wrap="square" rtlCol="0">
            <a:spAutoFit/>
          </a:bodyPr>
          <a:lstStyle/>
          <a:p>
            <a:pPr algn="ctr"/>
            <a:r>
              <a:rPr lang="en-US" sz="3600" dirty="0">
                <a:solidFill>
                  <a:schemeClr val="accent1"/>
                </a:solidFill>
              </a:rPr>
              <a:t>When you drive a total of 37,000 or more miles (which is about 3 years of daily driving). </a:t>
            </a:r>
          </a:p>
        </p:txBody>
      </p:sp>
    </p:spTree>
    <p:extLst>
      <p:ext uri="{BB962C8B-B14F-4D97-AF65-F5344CB8AC3E}">
        <p14:creationId xmlns:p14="http://schemas.microsoft.com/office/powerpoint/2010/main" val="127730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0"/>
                                  </p:iterate>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theme/theme1.xml><?xml version="1.0" encoding="utf-8"?>
<a:theme xmlns:a="http://schemas.openxmlformats.org/drawingml/2006/main" name="Atlas">
  <a:themeElements>
    <a:clrScheme name="Custom 3">
      <a:dk1>
        <a:srgbClr val="000000"/>
      </a:dk1>
      <a:lt1>
        <a:srgbClr val="FFFFFF"/>
      </a:lt1>
      <a:dk2>
        <a:srgbClr val="454545"/>
      </a:dk2>
      <a:lt2>
        <a:srgbClr val="E0E0E0"/>
      </a:lt2>
      <a:accent1>
        <a:srgbClr val="50B051"/>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{AB2A39CC-C9D7-D54D-9257-EA4EB9E9614C}tf16401369</Template>
  <TotalTime>6098</TotalTime>
  <Words>1749</Words>
  <Application>Microsoft Macintosh PowerPoint</Application>
  <PresentationFormat>Widescreen</PresentationFormat>
  <Paragraphs>76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Calibri Light</vt:lpstr>
      <vt:lpstr>Rockwell</vt:lpstr>
      <vt:lpstr>Wingdings</vt:lpstr>
      <vt:lpstr>Atlas</vt:lpstr>
      <vt:lpstr>What’s The  Risk?</vt:lpstr>
      <vt:lpstr> Relative Risk Lesson appropriate for middle grades, or as a warm-up for high school Relative Risk Lesson</vt:lpstr>
      <vt:lpstr>Today we’re going to talk about two ideas:  - Comparing riskiness  - Different ways to measure comparisons  </vt:lpstr>
      <vt:lpstr>Should we ever do things that have some risk?  How should we decide?</vt:lpstr>
      <vt:lpstr>Is 2% percent a big or small percentage?  Discuss with your partner/table. Be ready to share!</vt:lpstr>
      <vt:lpstr>Average unvaccinated 68 year olds have a 2% risk of dying if they catch COVID-19.   What does it mean to have a 2% risk?</vt:lpstr>
      <vt:lpstr> Average unvaccinated 68-year-olds have 2% risk           of dying from COVID-19 if infected  - If I put 100 people aged 68 with COVID-19 in a room, will 2 of them definitely die?  - If I put 100 people aged 68 with COVID-19 in a room, and 2 die, will everyone else definitely recover?</vt:lpstr>
      <vt:lpstr>Play with the Relative Risk Tool for a few minutes!</vt:lpstr>
      <vt:lpstr>Use the Relative Risk Tool to answer the following questions. Be ready to share!  - Pick any two ideas on the RR Tool to fill out this sentence:    It is riskier to _______ than to _______.   - When is driving riskier than 100 skydives?</vt:lpstr>
      <vt:lpstr>PowerPoint Presentation</vt:lpstr>
      <vt:lpstr>Practice two kinds of comparison measurements. Use a calculator! Round to 3 decimal places.  6% is _____ more than 2%.  6% is _____ times as much as 2%.  9% is ______ more than 1.75%.  9% is _____ times as much as 1.75%.</vt:lpstr>
      <vt:lpstr>Okay!  Let’s start comparing risks.  After calculating both comparisons, work on the discussion question with your partner or group.</vt:lpstr>
      <vt:lpstr>Risk of death:  1 Everest climb is _______ more risky than 10 skydives.  1 Everest climb is _____  times as risky as 10 skydives.    What does each comparison tell you?</vt:lpstr>
      <vt:lpstr>Chance of hospitalization* for an average 15 year old:  due to COVID-19 infection is _________ more likely than from Pfizer vaccine side effects.  due to COVID-19 infection is _________ times as likely as from Pfizer vaccine side effects.  *Here we compare the likelihood of checking into a hospital. The average time, pain, isolation and treatment for both situations is very different.  Share what these comparisons helped you understand.</vt:lpstr>
      <vt:lpstr>12+ weeks of symptoms after COVID-19 infection is  ______ more likely than rolling three sixes.  12+ weeks of symptoms after COVID-19 infection is  _____ times as likely as rolling three sixes.  What does either or both comparison tell you?</vt:lpstr>
      <vt:lpstr>Pick two risks on the Relative Risk app to compare!                                  is _____ more risky than                               .                                  is ___ times as risky as as                               .  What did you learn from making these comparisons?</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Risk</dc:title>
  <dc:creator>Surani Joshua</dc:creator>
  <cp:lastModifiedBy>Microsoft Office User</cp:lastModifiedBy>
  <cp:revision>141</cp:revision>
  <cp:lastPrinted>2021-04-28T23:47:58Z</cp:lastPrinted>
  <dcterms:created xsi:type="dcterms:W3CDTF">2021-04-27T05:18:21Z</dcterms:created>
  <dcterms:modified xsi:type="dcterms:W3CDTF">2022-04-19T00:04:09Z</dcterms:modified>
</cp:coreProperties>
</file>